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Default Extension="gif" ContentType="image/gif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Default Extension="wmf" ContentType="image/x-wmf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60" r:id="rId4"/>
    <p:sldId id="258" r:id="rId5"/>
    <p:sldId id="261" r:id="rId6"/>
    <p:sldId id="264" r:id="rId7"/>
    <p:sldId id="267" r:id="rId8"/>
    <p:sldId id="266" r:id="rId9"/>
    <p:sldId id="268" r:id="rId10"/>
    <p:sldId id="270" r:id="rId11"/>
    <p:sldId id="271" r:id="rId12"/>
    <p:sldId id="262" r:id="rId13"/>
    <p:sldId id="263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1" r:id="rId22"/>
    <p:sldId id="280" r:id="rId23"/>
    <p:sldId id="282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horzBarState="maximized"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-69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1DBC6-6A7B-8F48-B2EC-621B8F32770E}" type="datetimeFigureOut">
              <a:rPr lang="en-US" smtClean="0"/>
              <a:t>7/9/12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C998E-EB47-4D44-A120-3F9A7591F6D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2EEFF-D9FB-DA44-94B9-100D1D794DBD}" type="datetimeFigureOut">
              <a:rPr lang="en-US" smtClean="0"/>
              <a:t>7/9/12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97B2EC-64B9-1B4C-BC54-49FD4826803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A13272-A9E2-4DA1-8112-A2B4DCB4F772}" type="slidenum">
              <a:rPr lang="es-ES"/>
              <a:pPr/>
              <a:t>8</a:t>
            </a:fld>
            <a:endParaRPr lang="es-E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r~0.4 at 1 fb-1 and 10 TeV implies that one should expect r~1 at L~(0.4/1)2~0.2 fb-1. The exclusion scales aproximately as r~1/sqrt(L).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C7D0DA-599F-3B47-A9F8-DCE1CBEC1D77}" type="datetime1">
              <a:rPr lang="en-US" smtClean="0"/>
              <a:t>7/9/12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5C038D-9DF1-FF4F-87E3-9FA2FC5BDE90}" type="datetime1">
              <a:rPr lang="en-US" smtClean="0"/>
              <a:t>7/9/12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718C710-0C93-DB4B-A36E-26E4425017AA}" type="datetime1">
              <a:rPr lang="en-US" smtClean="0"/>
              <a:t>7/9/12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TwoObj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288" y="188913"/>
            <a:ext cx="8229600" cy="56197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4648200" y="1052513"/>
            <a:ext cx="4038600" cy="24606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4648200" y="3665538"/>
            <a:ext cx="4038600" cy="24606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>
          <a:xfrm>
            <a:off x="0" y="6597650"/>
            <a:ext cx="2133600" cy="2603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A205ECC-18D7-E34E-9837-541809188942}" type="datetime1">
              <a:rPr lang="en-US" smtClean="0"/>
              <a:t>7/9/12</a:t>
            </a:fld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0" y="6597650"/>
            <a:ext cx="9144000" cy="2603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Rebeca Gonzalez Suarez 9/7/2012</a:t>
            </a:r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10400" y="6597650"/>
            <a:ext cx="2133600" cy="260350"/>
          </a:xfrm>
        </p:spPr>
        <p:txBody>
          <a:bodyPr/>
          <a:lstStyle>
            <a:lvl1pPr>
              <a:defRPr/>
            </a:lvl1pPr>
          </a:lstStyle>
          <a:p>
            <a:fld id="{08169236-FA5C-46FF-9BCF-485BDADF83F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D6484DB-F018-1243-A2FC-49A95A9E9FF4}" type="datetime1">
              <a:rPr lang="en-US" smtClean="0"/>
              <a:t>7/9/12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4D7FA2-A95A-E141-B9B4-CE392DA2499A}" type="datetime1">
              <a:rPr lang="en-US" smtClean="0"/>
              <a:t>7/9/12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1C7437-7617-804D-971D-030427CE19FA}" type="datetime1">
              <a:rPr lang="en-US" smtClean="0"/>
              <a:t>7/9/12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BD2303E-F767-4F45-B322-683BB223F0DF}" type="datetime1">
              <a:rPr lang="en-US" smtClean="0"/>
              <a:t>7/9/12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2CDEEB-B611-D141-99F9-DFD5FCEF7DB5}" type="datetime1">
              <a:rPr lang="en-US" smtClean="0"/>
              <a:t>7/9/12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45E0165-9D90-2749-BB99-4631A4C1679C}" type="datetime1">
              <a:rPr lang="en-US" smtClean="0"/>
              <a:t>7/9/12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8C10B3C-D0C8-6649-8A85-1D4C4983A0A6}" type="datetime1">
              <a:rPr lang="en-US" smtClean="0"/>
              <a:t>7/9/12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D44310-6001-E64B-A113-85FAE1B855D3}" type="datetime1">
              <a:rPr lang="en-US" smtClean="0"/>
              <a:t>7/9/12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36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745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Rebeca Gonzalez Suarez 9/7/2012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2.jpeg"/><Relationship Id="rId5" Type="http://schemas.openxmlformats.org/officeDocument/2006/relationships/image" Target="../media/image3.gif"/><Relationship Id="rId6" Type="http://schemas.openxmlformats.org/officeDocument/2006/relationships/hyperlink" Target="http://cdsweb.cern.ch/record/1264099/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hyperlink" Target="http://cdsweb.cern.ch/record/1296019/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gif"/><Relationship Id="rId5" Type="http://schemas.openxmlformats.org/officeDocument/2006/relationships/image" Target="../media/image19.jpe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ms.web.cern.ch/news/cms-participates-expanding-your-horiz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gi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jpeg"/><Relationship Id="rId5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gif"/><Relationship Id="rId5" Type="http://schemas.openxmlformats.org/officeDocument/2006/relationships/image" Target="../media/image12.wmf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hyperlink" Target="http://wwweth.cern.ch/HiggsCrossSection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Overview of my work</a:t>
            </a:r>
            <a:br>
              <a:rPr lang="en-US" dirty="0" smtClean="0"/>
            </a:br>
            <a:r>
              <a:rPr lang="en-US" dirty="0" smtClean="0"/>
              <a:t>2006 - present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Rebeca Gonzalez Suarez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8"/>
          <p:cNvGrpSpPr/>
          <p:nvPr/>
        </p:nvGrpSpPr>
        <p:grpSpPr>
          <a:xfrm>
            <a:off x="567629" y="2306498"/>
            <a:ext cx="8048547" cy="3494403"/>
            <a:chOff x="0" y="4038600"/>
            <a:chExt cx="5453604" cy="2438400"/>
          </a:xfrm>
        </p:grpSpPr>
        <p:pic>
          <p:nvPicPr>
            <p:cNvPr id="8" name="10 Imagen" descr="HWW_Exclusion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9800" y="4038600"/>
              <a:ext cx="3243804" cy="2438400"/>
            </a:xfrm>
            <a:prstGeom prst="rect">
              <a:avLst/>
            </a:prstGeom>
          </p:spPr>
        </p:pic>
        <p:pic>
          <p:nvPicPr>
            <p:cNvPr id="9" name="Picture 8" descr="HWW_Significance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038600"/>
              <a:ext cx="2362200" cy="2269565"/>
            </a:xfrm>
            <a:prstGeom prst="rect">
              <a:avLst/>
            </a:prstGeom>
          </p:spPr>
        </p:pic>
      </p:grpSp>
      <p:pic>
        <p:nvPicPr>
          <p:cNvPr id="4" name="Picture 3" descr="universidad-de-Oviedo-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5" name="Picture 4" descr="IFCAlogo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HWW projections @ 7TeV</a:t>
            </a: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 rot="10800000" flipV="1">
            <a:off x="1756441" y="5661878"/>
            <a:ext cx="6350688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7 </a:t>
            </a:r>
            <a:r>
              <a:rPr kumimoji="0" lang="en-US" sz="1600" b="1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TeV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, </a:t>
            </a:r>
            <a:r>
              <a:rPr lang="es-ES" sz="1600" dirty="0" smtClean="0"/>
              <a:t>∫</a:t>
            </a:r>
            <a:r>
              <a:rPr lang="es-ES" sz="1600" dirty="0" err="1" smtClean="0"/>
              <a:t>Ldt</a:t>
            </a:r>
            <a:r>
              <a:rPr lang="es-ES" sz="1600" dirty="0" smtClean="0"/>
              <a:t> = 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1fb</a:t>
            </a:r>
            <a:r>
              <a:rPr kumimoji="0" lang="en-US" sz="1600" b="1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-1</a:t>
            </a:r>
            <a:r>
              <a:rPr lang="en-US" sz="1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(projection)</a:t>
            </a:r>
            <a:endParaRPr lang="en-US" sz="16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Exclusion 95%CL:  </a:t>
            </a:r>
            <a:r>
              <a:rPr lang="en-US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150&lt;</a:t>
            </a:r>
            <a:r>
              <a:rPr lang="en-US" sz="16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sz="1600" b="1" baseline="-25000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n-US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&lt;185 </a:t>
            </a:r>
            <a:r>
              <a:rPr lang="en-US" sz="16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GeV</a:t>
            </a:r>
            <a:endParaRPr lang="en-US" sz="1600" b="1" dirty="0" smtClean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Discovery level sensitivity </a:t>
            </a:r>
            <a:r>
              <a:rPr lang="en-US" sz="1600" dirty="0" smtClean="0"/>
              <a:t>(~5σ) : </a:t>
            </a:r>
            <a:r>
              <a:rPr lang="en-US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160&lt;</a:t>
            </a:r>
            <a:r>
              <a:rPr lang="en-US" sz="16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sz="1600" b="1" baseline="-25000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n-US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&lt;170 </a:t>
            </a:r>
            <a:r>
              <a:rPr lang="en-US" sz="16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GeV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1034" y="1517025"/>
            <a:ext cx="7874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CMS AN 2010/008 - 'The CMS physics reach for searches at 7 TeV'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(</a:t>
            </a:r>
            <a:r>
              <a:rPr lang="en-US" dirty="0" smtClean="0"/>
              <a:t>CMS </a:t>
            </a:r>
            <a:r>
              <a:rPr lang="en-US" dirty="0" smtClean="0"/>
              <a:t>Collaboration</a:t>
            </a:r>
            <a:r>
              <a:rPr lang="en-US" dirty="0" smtClean="0"/>
              <a:t>) </a:t>
            </a:r>
            <a:r>
              <a:rPr lang="en-US" dirty="0" smtClean="0">
                <a:hlinkClick r:id="rId6"/>
              </a:rPr>
              <a:t>http://cdsweb.cern.ch/record/1264099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dad-de-Oviedo-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5" name="Picture 4" descr="IFCA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with early data (ICHEP 2010)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2" y="1562649"/>
            <a:ext cx="8373610" cy="37018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2073" y="5413282"/>
            <a:ext cx="7855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Study of </a:t>
            </a:r>
            <a:r>
              <a:rPr lang="en-US" b="1" dirty="0" smtClean="0">
                <a:solidFill>
                  <a:srgbClr val="666699"/>
                </a:solidFill>
              </a:rPr>
              <a:t>tracks faking muons with 12nb</a:t>
            </a:r>
            <a:r>
              <a:rPr lang="en-US" b="1" baseline="30000" dirty="0" smtClean="0">
                <a:solidFill>
                  <a:srgbClr val="666699"/>
                </a:solidFill>
              </a:rPr>
              <a:t>-1</a:t>
            </a:r>
            <a:r>
              <a:rPr lang="en-US" b="1" dirty="0" smtClean="0">
                <a:solidFill>
                  <a:srgbClr val="666699"/>
                </a:solidFill>
              </a:rPr>
              <a:t> </a:t>
            </a:r>
            <a:r>
              <a:rPr lang="en-US" dirty="0" smtClean="0"/>
              <a:t>(a part of the lepton fake rates studies made for Higgs to </a:t>
            </a:r>
            <a:r>
              <a:rPr lang="en-US" dirty="0" smtClean="0"/>
              <a:t>W</a:t>
            </a:r>
            <a:r>
              <a:rPr lang="en-US" dirty="0" smtClean="0"/>
              <a:t>W), appearing in the first muon public results with proton-proton collision data of </a:t>
            </a:r>
            <a:r>
              <a:rPr lang="en-US" dirty="0" smtClean="0"/>
              <a:t>CMS</a:t>
            </a:r>
            <a:r>
              <a:rPr lang="en-US" dirty="0" smtClean="0"/>
              <a:t> (</a:t>
            </a:r>
            <a:r>
              <a:rPr lang="en-US" b="1" dirty="0" smtClean="0"/>
              <a:t>MUO</a:t>
            </a:r>
            <a:r>
              <a:rPr lang="en-US" b="1" dirty="0" smtClean="0"/>
              <a:t>-10-</a:t>
            </a:r>
            <a:r>
              <a:rPr lang="en-US" b="1" dirty="0" smtClean="0"/>
              <a:t>002</a:t>
            </a:r>
            <a:r>
              <a:rPr lang="en-US" dirty="0" smtClean="0"/>
              <a:t>), presented in ICHEP 2010 (summer)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FCA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dirty="0" smtClean="0"/>
              <a:t> parallel during my PhD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Service work:</a:t>
            </a:r>
            <a:r>
              <a:rPr lang="en-US" sz="2000" dirty="0" smtClean="0"/>
              <a:t> Software </a:t>
            </a:r>
            <a:r>
              <a:rPr lang="en-US" sz="2000" b="1" dirty="0" smtClean="0">
                <a:solidFill>
                  <a:srgbClr val="666699"/>
                </a:solidFill>
              </a:rPr>
              <a:t>alignment </a:t>
            </a:r>
            <a:r>
              <a:rPr lang="en-US" sz="2000" b="1" dirty="0" smtClean="0">
                <a:solidFill>
                  <a:srgbClr val="666699"/>
                </a:solidFill>
              </a:rPr>
              <a:t>of the DT </a:t>
            </a:r>
            <a:r>
              <a:rPr lang="en-US" sz="2000" b="1" dirty="0" smtClean="0">
                <a:solidFill>
                  <a:srgbClr val="666699"/>
                </a:solidFill>
              </a:rPr>
              <a:t>chambers</a:t>
            </a:r>
          </a:p>
          <a:p>
            <a:pPr>
              <a:buNone/>
            </a:pPr>
            <a:r>
              <a:rPr lang="en-US" sz="2000" dirty="0" smtClean="0"/>
              <a:t>	</a:t>
            </a:r>
            <a:r>
              <a:rPr lang="en-US" sz="1400" dirty="0" smtClean="0">
                <a:latin typeface="Book Antiqua"/>
                <a:cs typeface="Book Antiqua"/>
              </a:rPr>
              <a:t>“A </a:t>
            </a:r>
            <a:r>
              <a:rPr lang="en-US" sz="1400" dirty="0" smtClean="0">
                <a:latin typeface="Book Antiqua"/>
                <a:cs typeface="Book Antiqua"/>
              </a:rPr>
              <a:t>Software and Computing prototype for CMS Muon System </a:t>
            </a:r>
            <a:r>
              <a:rPr lang="en-US" sz="1400" dirty="0" smtClean="0">
                <a:latin typeface="Book Antiqua"/>
                <a:cs typeface="Book Antiqua"/>
              </a:rPr>
              <a:t>alignment”, </a:t>
            </a:r>
            <a:r>
              <a:rPr lang="en-US" sz="1400" dirty="0" smtClean="0">
                <a:latin typeface="Book Antiqua"/>
                <a:cs typeface="Book Antiqua"/>
              </a:rPr>
              <a:t>(</a:t>
            </a:r>
            <a:r>
              <a:rPr lang="en-US" sz="1400" dirty="0" err="1" smtClean="0">
                <a:latin typeface="Book Antiqua"/>
                <a:cs typeface="Book Antiqua"/>
              </a:rPr>
              <a:t>Iban</a:t>
            </a:r>
            <a:r>
              <a:rPr lang="en-US" sz="1400" dirty="0" smtClean="0">
                <a:latin typeface="Book Antiqua"/>
                <a:cs typeface="Book Antiqua"/>
              </a:rPr>
              <a:t> Cabrillo</a:t>
            </a:r>
            <a:r>
              <a:rPr lang="en-US" sz="1400" dirty="0" smtClean="0">
                <a:latin typeface="Book Antiqua"/>
                <a:cs typeface="Book Antiqua"/>
              </a:rPr>
              <a:t>, Isidro Gonzalez Caballero, Rebeca Gonzalez Suarez...), Journal of Physics: </a:t>
            </a:r>
            <a:r>
              <a:rPr lang="en-US" sz="1400" dirty="0" smtClean="0">
                <a:latin typeface="Book Antiqua"/>
                <a:cs typeface="Book Antiqua"/>
              </a:rPr>
              <a:t>Conference </a:t>
            </a:r>
            <a:r>
              <a:rPr lang="en-US" sz="1400" dirty="0" smtClean="0">
                <a:latin typeface="Book Antiqua"/>
                <a:cs typeface="Book Antiqua"/>
              </a:rPr>
              <a:t>Series 119 (2008) 072008</a:t>
            </a:r>
            <a:endParaRPr lang="en-US" sz="1400" dirty="0" smtClean="0">
              <a:latin typeface="Book Antiqua"/>
              <a:cs typeface="Book Antiqua"/>
            </a:endParaRPr>
          </a:p>
          <a:p>
            <a:endParaRPr lang="en-US" sz="2000" dirty="0" smtClean="0"/>
          </a:p>
          <a:p>
            <a:r>
              <a:rPr lang="en-US" sz="2000" b="1" dirty="0" smtClean="0"/>
              <a:t>Higgs to WW BDT analysis: </a:t>
            </a:r>
            <a:r>
              <a:rPr lang="en-US" sz="2000" dirty="0" smtClean="0"/>
              <a:t>Gave the starting code for the implementation of BDT analysis in the HWW to 2µ2ν channel. Starting from the same pre-selection, I contributed sharing and </a:t>
            </a:r>
            <a:r>
              <a:rPr lang="en-US" sz="2000" dirty="0" smtClean="0"/>
              <a:t>updating </a:t>
            </a:r>
            <a:r>
              <a:rPr lang="en-US" sz="2000" dirty="0" smtClean="0"/>
              <a:t>code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 smtClean="0"/>
              <a:t>Helped in the analysis to measure the </a:t>
            </a:r>
            <a:r>
              <a:rPr lang="en-US" sz="2000" b="1" dirty="0" smtClean="0"/>
              <a:t>W charge asymmetry </a:t>
            </a:r>
            <a:r>
              <a:rPr lang="en-US" sz="2000" dirty="0" smtClean="0"/>
              <a:t>(</a:t>
            </a:r>
            <a:r>
              <a:rPr lang="en-US" sz="2000" dirty="0" smtClean="0"/>
              <a:t>CMS AN-2008/</a:t>
            </a:r>
            <a:r>
              <a:rPr lang="en-US" sz="2000" dirty="0" smtClean="0"/>
              <a:t>074) and slightly in the tt dilepton (CMS </a:t>
            </a:r>
            <a:r>
              <a:rPr lang="en-US" sz="2000" dirty="0" smtClean="0"/>
              <a:t>AN2010/</a:t>
            </a:r>
            <a:r>
              <a:rPr lang="en-US" sz="2000" dirty="0" smtClean="0"/>
              <a:t>406)</a:t>
            </a:r>
          </a:p>
          <a:p>
            <a:endParaRPr lang="en-US" sz="2000" dirty="0" smtClean="0"/>
          </a:p>
          <a:p>
            <a:r>
              <a:rPr lang="en-US" sz="2000" b="1" dirty="0" smtClean="0">
                <a:solidFill>
                  <a:srgbClr val="666699"/>
                </a:solidFill>
              </a:rPr>
              <a:t>WW cross-section measurement</a:t>
            </a:r>
            <a:r>
              <a:rPr lang="en-US" sz="2000" dirty="0" smtClean="0"/>
              <a:t>: set-up the starting analysis and proposed within my group to measure it </a:t>
            </a:r>
            <a:r>
              <a:rPr lang="en-US" sz="2000" dirty="0" smtClean="0"/>
              <a:t>together with HWW </a:t>
            </a:r>
            <a:r>
              <a:rPr lang="en-US" sz="2000" dirty="0" smtClean="0"/>
              <a:t>(CMS AN-2009/025, CMS AN-2009/185)</a:t>
            </a:r>
          </a:p>
          <a:p>
            <a:endParaRPr lang="en-US" sz="2000" dirty="0" smtClean="0"/>
          </a:p>
        </p:txBody>
      </p:sp>
      <p:pic>
        <p:nvPicPr>
          <p:cNvPr id="4" name="Picture 3" descr="universidad-de-Oviedo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dad-de-Oviedo-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5" name="Picture 4" descr="IFCA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 September 2010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280" y="1614840"/>
            <a:ext cx="3348417" cy="2511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287" y="1614840"/>
            <a:ext cx="3348418" cy="2511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1070951" y="4367845"/>
            <a:ext cx="7158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Defense of PhD thesis:</a:t>
            </a:r>
          </a:p>
          <a:p>
            <a:pPr algn="ctr"/>
            <a:r>
              <a:rPr lang="en-US" b="1" dirty="0" smtClean="0"/>
              <a:t>“Search </a:t>
            </a:r>
            <a:r>
              <a:rPr lang="en-US" b="1" dirty="0" smtClean="0"/>
              <a:t>for a SM Higgs Boson in the LHC with the CMS experiment using the H → WW∗ → 2μ2ν decay </a:t>
            </a:r>
            <a:r>
              <a:rPr lang="en-US" b="1" dirty="0" smtClean="0"/>
              <a:t>channel”</a:t>
            </a:r>
          </a:p>
          <a:p>
            <a:pPr algn="ctr"/>
            <a:r>
              <a:rPr lang="en-US" dirty="0" smtClean="0">
                <a:hlinkClick r:id="rId6"/>
              </a:rPr>
              <a:t>http://cdsweb.cern.ch/record/1296019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Dir. Javier Cuevas (Universidad de Oviedo) and Teresa Rodrigo (IFCA)</a:t>
            </a:r>
          </a:p>
          <a:p>
            <a:pPr algn="ctr"/>
            <a:r>
              <a:rPr lang="en-US" i="1" dirty="0" err="1" smtClean="0"/>
              <a:t>Sobresaliente</a:t>
            </a:r>
            <a:r>
              <a:rPr lang="en-US" i="1" dirty="0" smtClean="0"/>
              <a:t> </a:t>
            </a:r>
            <a:r>
              <a:rPr lang="en-US" i="1" dirty="0" smtClean="0"/>
              <a:t>Cum Laude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November 1</a:t>
            </a:r>
            <a:r>
              <a:rPr lang="en-US" baseline="30000" dirty="0" smtClean="0"/>
              <a:t>st</a:t>
            </a:r>
            <a:r>
              <a:rPr lang="en-US" dirty="0" smtClean="0"/>
              <a:t>: Joined the VUB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 smtClean="0"/>
              <a:t>In November 2010 I joined the </a:t>
            </a:r>
            <a:r>
              <a:rPr lang="en-US" sz="1800" b="1" dirty="0" err="1" smtClean="0">
                <a:solidFill>
                  <a:schemeClr val="accent6"/>
                </a:solidFill>
              </a:rPr>
              <a:t>Vrije</a:t>
            </a:r>
            <a:r>
              <a:rPr lang="en-US" sz="1800" b="1" dirty="0" smtClean="0">
                <a:solidFill>
                  <a:schemeClr val="accent6"/>
                </a:solidFill>
              </a:rPr>
              <a:t> </a:t>
            </a:r>
            <a:r>
              <a:rPr lang="en-US" sz="1800" b="1" dirty="0" err="1" smtClean="0">
                <a:solidFill>
                  <a:schemeClr val="accent6"/>
                </a:solidFill>
              </a:rPr>
              <a:t>Universiteit</a:t>
            </a:r>
            <a:r>
              <a:rPr lang="en-US" sz="1800" b="1" dirty="0" smtClean="0">
                <a:solidFill>
                  <a:schemeClr val="accent6"/>
                </a:solidFill>
              </a:rPr>
              <a:t> </a:t>
            </a:r>
            <a:r>
              <a:rPr lang="en-US" sz="1800" b="1" dirty="0" err="1" smtClean="0">
                <a:solidFill>
                  <a:schemeClr val="accent6"/>
                </a:solidFill>
              </a:rPr>
              <a:t>Brussel</a:t>
            </a:r>
            <a:r>
              <a:rPr lang="en-US" sz="1800" b="1" dirty="0" smtClean="0">
                <a:solidFill>
                  <a:schemeClr val="accent6"/>
                </a:solidFill>
              </a:rPr>
              <a:t> </a:t>
            </a:r>
            <a:r>
              <a:rPr lang="en-US" sz="1800" dirty="0" smtClean="0"/>
              <a:t>(VUB) as a </a:t>
            </a:r>
            <a:r>
              <a:rPr lang="en-US" sz="1800" dirty="0" err="1" smtClean="0"/>
              <a:t>postdoc</a:t>
            </a:r>
            <a:r>
              <a:rPr lang="en-US" sz="1800" dirty="0" smtClean="0"/>
              <a:t>, in the group of Jorgen </a:t>
            </a:r>
            <a:r>
              <a:rPr lang="en-US" sz="1800" dirty="0" err="1" smtClean="0"/>
              <a:t>D</a:t>
            </a:r>
            <a:r>
              <a:rPr lang="en-US" sz="1800" dirty="0" err="1" smtClean="0"/>
              <a:t>’Hondt</a:t>
            </a:r>
            <a:r>
              <a:rPr lang="en-US" sz="1800" dirty="0" smtClean="0"/>
              <a:t> with </a:t>
            </a:r>
            <a:r>
              <a:rPr lang="en-US" sz="1800" b="1" dirty="0" smtClean="0"/>
              <a:t>Freya </a:t>
            </a:r>
            <a:r>
              <a:rPr lang="en-US" sz="1800" b="1" dirty="0" err="1" smtClean="0"/>
              <a:t>Blekman</a:t>
            </a:r>
            <a:r>
              <a:rPr lang="en-US" sz="1800" b="1" dirty="0" smtClean="0"/>
              <a:t> </a:t>
            </a:r>
            <a:r>
              <a:rPr lang="en-US" sz="1800" dirty="0" smtClean="0"/>
              <a:t>as supervisor</a:t>
            </a:r>
          </a:p>
          <a:p>
            <a:endParaRPr lang="en-US" sz="1800" dirty="0" smtClean="0"/>
          </a:p>
          <a:p>
            <a:r>
              <a:rPr lang="en-US" sz="1800" dirty="0" smtClean="0"/>
              <a:t>I moved to </a:t>
            </a:r>
            <a:r>
              <a:rPr lang="en-US" sz="1800" b="1" dirty="0" smtClean="0"/>
              <a:t>top physics</a:t>
            </a:r>
            <a:r>
              <a:rPr lang="en-US" sz="1800" dirty="0" smtClean="0"/>
              <a:t>, in which the group has an important presence, starting by contributing to the </a:t>
            </a:r>
            <a:r>
              <a:rPr lang="en-US" sz="1800" dirty="0" err="1" smtClean="0"/>
              <a:t>e+jets</a:t>
            </a:r>
            <a:r>
              <a:rPr lang="en-US" sz="1800" dirty="0" smtClean="0"/>
              <a:t> cross-section analysis: </a:t>
            </a:r>
          </a:p>
          <a:p>
            <a:pPr>
              <a:buNone/>
            </a:pPr>
            <a:r>
              <a:rPr lang="en-US" sz="2000" dirty="0" smtClean="0"/>
              <a:t>	</a:t>
            </a:r>
            <a:r>
              <a:rPr lang="en-US" sz="1297" dirty="0" smtClean="0">
                <a:latin typeface="Book Antiqua"/>
                <a:cs typeface="Book Antiqua"/>
              </a:rPr>
              <a:t>”Measurement </a:t>
            </a:r>
            <a:r>
              <a:rPr lang="en-US" sz="1297" dirty="0" smtClean="0">
                <a:latin typeface="Book Antiqua"/>
                <a:cs typeface="Book Antiqua"/>
              </a:rPr>
              <a:t>of the tt Production Cross Section in pp Collisions at 7 TeV </a:t>
            </a:r>
            <a:r>
              <a:rPr lang="en-US" sz="1297" dirty="0" smtClean="0">
                <a:latin typeface="Book Antiqua"/>
                <a:cs typeface="Book Antiqua"/>
              </a:rPr>
              <a:t>in Lepton </a:t>
            </a:r>
            <a:r>
              <a:rPr lang="en-US" sz="1297" dirty="0" smtClean="0">
                <a:latin typeface="Book Antiqua"/>
                <a:cs typeface="Book Antiqua"/>
              </a:rPr>
              <a:t>+ Jets Events Using b-quark Jet </a:t>
            </a:r>
            <a:r>
              <a:rPr lang="en-US" sz="1297" dirty="0" err="1" smtClean="0">
                <a:latin typeface="Book Antiqua"/>
                <a:cs typeface="Book Antiqua"/>
              </a:rPr>
              <a:t>Identication</a:t>
            </a:r>
            <a:r>
              <a:rPr lang="en-US" sz="1297" dirty="0" smtClean="0">
                <a:latin typeface="Book Antiqua"/>
                <a:cs typeface="Book Antiqua"/>
              </a:rPr>
              <a:t>”, </a:t>
            </a:r>
            <a:r>
              <a:rPr lang="en-US" sz="1297" dirty="0" smtClean="0">
                <a:latin typeface="Book Antiqua"/>
                <a:cs typeface="Book Antiqua"/>
              </a:rPr>
              <a:t>CMS Collaboration (</a:t>
            </a:r>
            <a:r>
              <a:rPr lang="en-US" sz="1297" dirty="0" err="1" smtClean="0">
                <a:latin typeface="Book Antiqua"/>
                <a:cs typeface="Book Antiqua"/>
              </a:rPr>
              <a:t>Serguei</a:t>
            </a:r>
            <a:r>
              <a:rPr lang="en-US" sz="1297" dirty="0" smtClean="0">
                <a:latin typeface="Book Antiqua"/>
                <a:cs typeface="Book Antiqua"/>
              </a:rPr>
              <a:t> </a:t>
            </a:r>
            <a:r>
              <a:rPr lang="en-US" sz="1297" dirty="0" err="1" smtClean="0">
                <a:latin typeface="Book Antiqua"/>
                <a:cs typeface="Book Antiqua"/>
              </a:rPr>
              <a:t>Chatrchyan</a:t>
            </a:r>
            <a:r>
              <a:rPr lang="en-US" sz="1297" dirty="0" smtClean="0">
                <a:latin typeface="Book Antiqua"/>
                <a:cs typeface="Book Antiqua"/>
              </a:rPr>
              <a:t> </a:t>
            </a:r>
            <a:r>
              <a:rPr lang="en-US" sz="1297" dirty="0" smtClean="0">
                <a:latin typeface="Book Antiqua"/>
                <a:cs typeface="Book Antiqua"/>
              </a:rPr>
              <a:t>et al.), </a:t>
            </a:r>
            <a:r>
              <a:rPr lang="en-US" sz="1297" dirty="0" err="1" smtClean="0">
                <a:latin typeface="Book Antiqua"/>
                <a:cs typeface="Book Antiqua"/>
              </a:rPr>
              <a:t>Phys.Rev</a:t>
            </a:r>
            <a:r>
              <a:rPr lang="en-US" sz="1297" dirty="0" smtClean="0">
                <a:latin typeface="Book Antiqua"/>
                <a:cs typeface="Book Antiqua"/>
              </a:rPr>
              <a:t>. D84 (2011) 092004, arXiv:</a:t>
            </a:r>
            <a:r>
              <a:rPr lang="en-US" sz="1297" dirty="0" smtClean="0">
                <a:latin typeface="Book Antiqua"/>
                <a:cs typeface="Book Antiqua"/>
              </a:rPr>
              <a:t>1108.3773</a:t>
            </a:r>
            <a:endParaRPr lang="en-US" sz="1730" dirty="0" smtClean="0">
              <a:latin typeface="Book Antiqua"/>
              <a:cs typeface="Book Antiqua"/>
            </a:endParaRPr>
          </a:p>
          <a:p>
            <a:pPr>
              <a:buNone/>
            </a:pPr>
            <a:r>
              <a:rPr lang="en-US" sz="1730" dirty="0" smtClean="0"/>
              <a:t> </a:t>
            </a:r>
            <a:endParaRPr lang="en-US" sz="2000" dirty="0" smtClean="0"/>
          </a:p>
          <a:p>
            <a:r>
              <a:rPr lang="en-US" sz="1800" dirty="0" smtClean="0"/>
              <a:t>Following that, I started my own analysis, studying the </a:t>
            </a:r>
            <a:r>
              <a:rPr lang="en-US" sz="1800" b="1" dirty="0" smtClean="0">
                <a:solidFill>
                  <a:schemeClr val="accent1"/>
                </a:solidFill>
              </a:rPr>
              <a:t>single top tW associated production</a:t>
            </a:r>
            <a:r>
              <a:rPr lang="en-US" sz="1800" dirty="0" smtClean="0"/>
              <a:t>: </a:t>
            </a:r>
          </a:p>
          <a:p>
            <a:pPr lvl="1"/>
            <a:r>
              <a:rPr lang="en-US" sz="1800" dirty="0" smtClean="0"/>
              <a:t>Nobody was working on it</a:t>
            </a:r>
          </a:p>
          <a:p>
            <a:pPr lvl="1"/>
            <a:r>
              <a:rPr lang="en-US" sz="1800" dirty="0" smtClean="0"/>
              <a:t>Process still to be observed </a:t>
            </a:r>
          </a:p>
          <a:p>
            <a:pPr lvl="1"/>
            <a:r>
              <a:rPr lang="en-US" sz="1800" dirty="0" smtClean="0"/>
              <a:t>Only one rough early study made by CMS for the TDR (2006)</a:t>
            </a:r>
          </a:p>
          <a:p>
            <a:pPr lvl="1"/>
            <a:r>
              <a:rPr lang="en-US" sz="1800" dirty="0" smtClean="0"/>
              <a:t>ATLAS already had results with data and a team formed</a:t>
            </a:r>
          </a:p>
          <a:p>
            <a:pPr lvl="1"/>
            <a:r>
              <a:rPr lang="en-US" sz="1800" dirty="0" smtClean="0"/>
              <a:t>Most important: Very similar to HWW</a:t>
            </a:r>
          </a:p>
          <a:p>
            <a:endParaRPr lang="en-US" sz="1800" dirty="0" smtClean="0"/>
          </a:p>
        </p:txBody>
      </p:sp>
      <p:pic>
        <p:nvPicPr>
          <p:cNvPr id="3" name="Picture 2" descr="VUB_logo_comp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Top tW associated production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First step towards the experimental study of the Single Top Associated tW in CMS:</a:t>
            </a:r>
          </a:p>
          <a:p>
            <a:pPr lvl="1"/>
            <a:r>
              <a:rPr lang="en-US" dirty="0" smtClean="0"/>
              <a:t>Too difficult at the </a:t>
            </a:r>
            <a:r>
              <a:rPr lang="en-US" b="1" dirty="0" smtClean="0">
                <a:solidFill>
                  <a:schemeClr val="accent3"/>
                </a:solidFill>
              </a:rPr>
              <a:t>Tevatron</a:t>
            </a:r>
            <a:r>
              <a:rPr lang="en-US" dirty="0" smtClean="0"/>
              <a:t>, with no results from </a:t>
            </a:r>
            <a:r>
              <a:rPr lang="en-US" b="1" dirty="0" smtClean="0"/>
              <a:t>CDF </a:t>
            </a:r>
            <a:r>
              <a:rPr lang="en-US" dirty="0" smtClean="0"/>
              <a:t>and</a:t>
            </a:r>
            <a:r>
              <a:rPr lang="en-US" b="1" dirty="0" smtClean="0"/>
              <a:t> D0</a:t>
            </a:r>
            <a:endParaRPr lang="en-US" dirty="0" smtClean="0"/>
          </a:p>
          <a:p>
            <a:pPr lvl="1"/>
            <a:r>
              <a:rPr lang="en-US" dirty="0" smtClean="0"/>
              <a:t>At the </a:t>
            </a:r>
            <a:r>
              <a:rPr lang="en-US" b="1" dirty="0" smtClean="0">
                <a:solidFill>
                  <a:schemeClr val="accent4"/>
                </a:solidFill>
              </a:rPr>
              <a:t>LHC</a:t>
            </a:r>
            <a:r>
              <a:rPr lang="en-US" b="1" dirty="0" smtClean="0"/>
              <a:t>,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ATLAS</a:t>
            </a:r>
            <a:r>
              <a:rPr lang="en-US" dirty="0" smtClean="0"/>
              <a:t> </a:t>
            </a:r>
            <a:r>
              <a:rPr lang="en-US" dirty="0" smtClean="0"/>
              <a:t>had </a:t>
            </a:r>
            <a:r>
              <a:rPr lang="en-US" dirty="0" smtClean="0"/>
              <a:t>already public results with </a:t>
            </a:r>
            <a:r>
              <a:rPr lang="en-US" b="1" dirty="0" smtClean="0"/>
              <a:t>2010 and 2011 </a:t>
            </a:r>
            <a:r>
              <a:rPr lang="en-US" dirty="0" smtClean="0"/>
              <a:t>data (upper limits in the cross-section)</a:t>
            </a:r>
          </a:p>
          <a:p>
            <a:pPr lvl="1"/>
            <a:r>
              <a:rPr lang="en-US" b="1" dirty="0" smtClean="0"/>
              <a:t>CMS</a:t>
            </a:r>
            <a:r>
              <a:rPr lang="en-US" dirty="0" smtClean="0"/>
              <a:t>’s latest analysis of the tW channel: part of the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physics TDR (2006)</a:t>
            </a:r>
            <a:endParaRPr lang="en-US" dirty="0" smtClean="0"/>
          </a:p>
          <a:p>
            <a:r>
              <a:rPr lang="en-US" dirty="0" smtClean="0"/>
              <a:t>It has a very interesting signature:</a:t>
            </a:r>
          </a:p>
          <a:p>
            <a:pPr lvl="1"/>
            <a:r>
              <a:rPr lang="en-US" dirty="0" smtClean="0"/>
              <a:t>important background to </a:t>
            </a:r>
            <a:r>
              <a:rPr lang="en-US" b="1" dirty="0" smtClean="0">
                <a:solidFill>
                  <a:schemeClr val="accent1"/>
                </a:solidFill>
              </a:rPr>
              <a:t>Higgs searches </a:t>
            </a:r>
            <a:r>
              <a:rPr lang="en-US" dirty="0" smtClean="0"/>
              <a:t>(HWW)</a:t>
            </a:r>
            <a:endParaRPr lang="en-US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After the observation of the process, a lot of physics to do: </a:t>
            </a:r>
          </a:p>
          <a:p>
            <a:pPr lvl="1"/>
            <a:r>
              <a:rPr lang="en-US" dirty="0" smtClean="0"/>
              <a:t>Measure EW properties of the top-quark: </a:t>
            </a:r>
          </a:p>
          <a:p>
            <a:pPr lvl="1">
              <a:buNone/>
            </a:pPr>
            <a:r>
              <a:rPr lang="en-US" b="1" dirty="0" smtClean="0"/>
              <a:t>	</a:t>
            </a:r>
            <a:r>
              <a:rPr lang="en-US" b="1" dirty="0" err="1" smtClean="0"/>
              <a:t>V</a:t>
            </a:r>
            <a:r>
              <a:rPr lang="en-US" b="1" baseline="-25000" dirty="0" err="1" smtClean="0"/>
              <a:t>tb</a:t>
            </a:r>
            <a:r>
              <a:rPr lang="en-US" b="1" dirty="0" smtClean="0"/>
              <a:t> </a:t>
            </a:r>
            <a:r>
              <a:rPr lang="en-US" dirty="0" smtClean="0"/>
              <a:t>CKM matrix element, </a:t>
            </a:r>
            <a:r>
              <a:rPr lang="en-US" dirty="0" err="1" smtClean="0"/>
              <a:t>Wtb</a:t>
            </a:r>
            <a:r>
              <a:rPr lang="en-US" dirty="0" smtClean="0"/>
              <a:t> vertex</a:t>
            </a:r>
          </a:p>
          <a:p>
            <a:pPr lvl="1"/>
            <a:r>
              <a:rPr lang="en-US" dirty="0" smtClean="0"/>
              <a:t>Sensitive to </a:t>
            </a:r>
            <a:r>
              <a:rPr lang="en-US" b="1" dirty="0" smtClean="0"/>
              <a:t>BSM</a:t>
            </a:r>
            <a:r>
              <a:rPr lang="en-US" dirty="0" smtClean="0"/>
              <a:t> processes, can be used to constrain the SM rate assuming lepton universality, etc.</a:t>
            </a:r>
          </a:p>
          <a:p>
            <a:pPr>
              <a:buNone/>
            </a:pPr>
            <a:endParaRPr lang="en-US" sz="2000" dirty="0" smtClean="0"/>
          </a:p>
        </p:txBody>
      </p:sp>
      <p:pic>
        <p:nvPicPr>
          <p:cNvPr id="3" name="Picture 2" descr="VUB_logo_comp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48609" y="276087"/>
            <a:ext cx="312259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Slide presented in approval talk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68314" y="1698366"/>
            <a:ext cx="8007266" cy="44230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leptonic final states </a:t>
            </a:r>
            <a:r>
              <a:rPr lang="en-US" sz="2000" dirty="0" smtClean="0"/>
              <a:t>(</a:t>
            </a:r>
            <a:r>
              <a:rPr lang="en-US" sz="2000" b="1" dirty="0" smtClean="0">
                <a:solidFill>
                  <a:srgbClr val="663366"/>
                </a:solidFill>
              </a:rPr>
              <a:t>ee/eµ/µµ</a:t>
            </a:r>
            <a:r>
              <a:rPr lang="en-US" sz="2000" dirty="0" smtClean="0"/>
              <a:t>) studied</a:t>
            </a:r>
            <a:endParaRPr kumimoji="0" lang="en-US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2000" dirty="0" smtClean="0"/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/>
              <a:t>Sources of background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spcBef>
                <a:spcPct val="20000"/>
              </a:spcBef>
              <a:buFont typeface="Wingdings" charset="2"/>
              <a:buChar char="ü"/>
              <a:defRPr/>
            </a:pPr>
            <a:r>
              <a:rPr lang="en-US" sz="2000" b="1" dirty="0" err="1" smtClean="0">
                <a:solidFill>
                  <a:srgbClr val="663366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663366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tbar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(dominant background)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Z+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jets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6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indent="-342900">
              <a:spcBef>
                <a:spcPct val="20000"/>
              </a:spcBef>
              <a:buFont typeface="Wingdings" charset="2"/>
              <a:buChar char="ü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EWK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-boson production (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5373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373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5373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WZ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373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5373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ZZ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342900" indent="-342900">
              <a:spcBef>
                <a:spcPct val="20000"/>
              </a:spcBef>
              <a:buFont typeface="Wingdings" charset="2"/>
              <a:buChar char="ü"/>
              <a:defRPr/>
            </a:pPr>
            <a:r>
              <a:rPr lang="en-US" sz="2000" b="1" dirty="0" smtClean="0">
                <a:solidFill>
                  <a:srgbClr val="000000"/>
                </a:solidFill>
              </a:rPr>
              <a:t>W</a:t>
            </a:r>
            <a:r>
              <a:rPr lang="en-US" sz="2000" b="1" dirty="0" smtClean="0">
                <a:solidFill>
                  <a:srgbClr val="000000"/>
                </a:solidFill>
              </a:rPr>
              <a:t>+jets</a:t>
            </a:r>
            <a:r>
              <a:rPr lang="en-US" sz="2000" dirty="0" smtClean="0"/>
              <a:t>, other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single top </a:t>
            </a: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processes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channel) and </a:t>
            </a:r>
            <a:r>
              <a:rPr lang="en-US" sz="2000" b="1" dirty="0" smtClean="0">
                <a:solidFill>
                  <a:srgbClr val="000000"/>
                </a:solidFill>
              </a:rPr>
              <a:t>QCD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 dilepton topology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(VUB) - 20/09/2011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CEA65-D37F-1B41-AA43-0811A2294DF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2" name="Picture 11" descr="VUB_logo_comp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15470"/>
            <a:ext cx="5085007" cy="16467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96157" y="2512081"/>
            <a:ext cx="3220125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dirty="0" smtClean="0">
                <a:latin typeface="Cambria"/>
                <a:cs typeface="Cambria"/>
              </a:rPr>
              <a:t>2 opposite </a:t>
            </a:r>
            <a:r>
              <a:rPr lang="en-US" dirty="0" smtClean="0">
                <a:latin typeface="Cambria"/>
                <a:cs typeface="Cambria"/>
              </a:rPr>
              <a:t>sign, </a:t>
            </a:r>
            <a:r>
              <a:rPr lang="en-US" dirty="0" smtClean="0">
                <a:latin typeface="Cambria"/>
                <a:cs typeface="Cambria"/>
              </a:rPr>
              <a:t>isolated </a:t>
            </a:r>
            <a:r>
              <a:rPr lang="en-US" dirty="0" smtClean="0">
                <a:latin typeface="Cambria"/>
                <a:cs typeface="Cambria"/>
              </a:rPr>
              <a:t>leptons (e or µ)</a:t>
            </a:r>
          </a:p>
          <a:p>
            <a:pPr algn="ctr"/>
            <a:r>
              <a:rPr lang="en-US" dirty="0" smtClean="0">
                <a:latin typeface="Cambria"/>
                <a:cs typeface="Cambria"/>
              </a:rPr>
              <a:t>Missing E</a:t>
            </a:r>
            <a:r>
              <a:rPr lang="en-US" baseline="-25000" dirty="0" smtClean="0">
                <a:latin typeface="Cambria"/>
                <a:cs typeface="Cambria"/>
              </a:rPr>
              <a:t>T</a:t>
            </a:r>
            <a:r>
              <a:rPr lang="en-US" dirty="0" smtClean="0">
                <a:latin typeface="Cambria"/>
                <a:cs typeface="Cambria"/>
              </a:rPr>
              <a:t> (2 neutrinos)</a:t>
            </a:r>
          </a:p>
          <a:p>
            <a:pPr algn="ctr"/>
            <a:r>
              <a:rPr lang="en-US" dirty="0" smtClean="0">
                <a:latin typeface="Cambria"/>
                <a:cs typeface="Cambria"/>
              </a:rPr>
              <a:t>1 jet (coming from a </a:t>
            </a:r>
            <a:r>
              <a:rPr lang="en-US" dirty="0" err="1" smtClean="0">
                <a:latin typeface="Cambria"/>
                <a:cs typeface="Cambria"/>
              </a:rPr>
              <a:t>b</a:t>
            </a:r>
            <a:r>
              <a:rPr lang="en-US" dirty="0" smtClean="0">
                <a:latin typeface="Cambria"/>
                <a:cs typeface="Cambria"/>
              </a:rPr>
              <a:t>-decay)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3079" y="2180705"/>
            <a:ext cx="172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Signal signature: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95879" y="3739090"/>
            <a:ext cx="26909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Similar signature</a:t>
            </a:r>
          </a:p>
          <a:p>
            <a:pPr algn="ctr"/>
            <a:r>
              <a:rPr lang="en-US" sz="1600" dirty="0" smtClean="0"/>
              <a:t>Higgs to WW + 1jet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744" y="2585325"/>
            <a:ext cx="2929506" cy="27542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046" y="2660241"/>
            <a:ext cx="2875304" cy="264083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85388"/>
            <a:ext cx="8229600" cy="50561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Working from scratch I prepared the analysis in Monte Carlo and applied it to 2011 data (2.1fb</a:t>
            </a:r>
            <a:r>
              <a:rPr lang="en-US" baseline="30000" dirty="0" smtClean="0"/>
              <a:t>-1</a:t>
            </a:r>
            <a:r>
              <a:rPr lang="en-US" dirty="0" smtClean="0"/>
              <a:t> for the summer result, August 2011) </a:t>
            </a:r>
          </a:p>
          <a:p>
            <a:r>
              <a:rPr lang="en-US" dirty="0" smtClean="0"/>
              <a:t>Simple cut-based approach applying a couple of extra kinematic cuts on events with two leptons, 1 b-tag jet and Missing E</a:t>
            </a:r>
            <a:r>
              <a:rPr lang="en-US" baseline="-25000" dirty="0" smtClean="0"/>
              <a:t>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After b-tagging only tt, a little </a:t>
            </a:r>
            <a:r>
              <a:rPr lang="en-US" dirty="0" smtClean="0"/>
              <a:t>Z</a:t>
            </a:r>
            <a:r>
              <a:rPr lang="en-US" dirty="0" smtClean="0"/>
              <a:t>+jets component, and tW signal remain</a:t>
            </a:r>
          </a:p>
          <a:p>
            <a:r>
              <a:rPr lang="en-US" dirty="0" smtClean="0"/>
              <a:t>Z+jets estimated in/out Z mass window; tt background is more complicated and requires the use of two control regions (2jets 1b-tag, 2jets 2 b-tags)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PAS TOP – 11 – 022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 descr="VUB_logo_compac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36999" y="6398872"/>
            <a:ext cx="17544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663366"/>
                </a:solidFill>
              </a:rPr>
              <a:t>CMS AN-2011/465 </a:t>
            </a:r>
            <a:endParaRPr lang="en-US" sz="1600" b="1" dirty="0">
              <a:solidFill>
                <a:srgbClr val="66336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Summer result (2011)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329043" y="2529432"/>
            <a:ext cx="4357757" cy="1103398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en-US" sz="1800" dirty="0" smtClean="0"/>
              <a:t>O</a:t>
            </a:r>
            <a:r>
              <a:rPr lang="en-US" sz="1800" dirty="0" smtClean="0"/>
              <a:t>bserved significance: 2.7σ</a:t>
            </a:r>
          </a:p>
          <a:p>
            <a:pPr algn="ctr">
              <a:buNone/>
            </a:pPr>
            <a:r>
              <a:rPr lang="en-US" sz="1800" dirty="0" smtClean="0"/>
              <a:t>Expected significance: 1.8±0.9σ</a:t>
            </a:r>
          </a:p>
          <a:p>
            <a:pPr algn="ctr">
              <a:buNone/>
            </a:pPr>
            <a:r>
              <a:rPr lang="en-US" sz="1800" dirty="0" smtClean="0"/>
              <a:t>C</a:t>
            </a:r>
            <a:r>
              <a:rPr lang="en-US" sz="1800" dirty="0" smtClean="0"/>
              <a:t>ross </a:t>
            </a:r>
            <a:r>
              <a:rPr lang="en-US" sz="1800" dirty="0" smtClean="0"/>
              <a:t>section </a:t>
            </a:r>
            <a:r>
              <a:rPr lang="en-US" sz="1800" dirty="0" smtClean="0"/>
              <a:t>value: 22</a:t>
            </a:r>
            <a:r>
              <a:rPr lang="en-US" sz="1800" dirty="0" smtClean="0"/>
              <a:t>+</a:t>
            </a:r>
            <a:r>
              <a:rPr lang="en-US" sz="1800" dirty="0" smtClean="0"/>
              <a:t>9</a:t>
            </a:r>
            <a:r>
              <a:rPr lang="en-US" sz="1800" dirty="0" smtClean="0"/>
              <a:t>-</a:t>
            </a:r>
            <a:r>
              <a:rPr lang="en-US" sz="1800" dirty="0" smtClean="0"/>
              <a:t>7 </a:t>
            </a:r>
            <a:r>
              <a:rPr lang="en-US" sz="1800" dirty="0" smtClean="0"/>
              <a:t>(</a:t>
            </a:r>
            <a:r>
              <a:rPr lang="en-US" sz="1800" dirty="0" err="1" smtClean="0"/>
              <a:t>stat+syst</a:t>
            </a:r>
            <a:r>
              <a:rPr lang="en-US" sz="1800" dirty="0" smtClean="0"/>
              <a:t>) </a:t>
            </a:r>
            <a:r>
              <a:rPr lang="en-US" sz="1800" dirty="0" smtClean="0"/>
              <a:t>pb</a:t>
            </a:r>
            <a:endParaRPr lang="en-US" sz="18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VUB_logo_comp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2" y="1610175"/>
            <a:ext cx="2877930" cy="24805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1656" y="4245957"/>
            <a:ext cx="8185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Working alone I got a better result than ATLAS with higher sensitivity (by then, ATLAS had 1.2σ)</a:t>
            </a:r>
          </a:p>
          <a:p>
            <a:r>
              <a:rPr lang="en-US" dirty="0" smtClean="0"/>
              <a:t>Result obtained using 9 final states ( ee/eµ/µµ in signal and two tt control regions), multichannel statistical treatment (Higgs-like)</a:t>
            </a:r>
          </a:p>
          <a:p>
            <a:endParaRPr lang="en-US" dirty="0" smtClean="0"/>
          </a:p>
          <a:p>
            <a:r>
              <a:rPr lang="en-US" dirty="0" smtClean="0"/>
              <a:t>One of the highlights of TOP2011, the results appeared in many places after being made public (conferences, summary talks of CMS results, and the CERN courier –October 25-)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48200" y="3727777"/>
            <a:ext cx="408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</a:t>
            </a:r>
            <a:r>
              <a:rPr lang="en-US" b="1" dirty="0" smtClean="0"/>
              <a:t>PAS TOP-11-022</a:t>
            </a:r>
            <a:r>
              <a:rPr lang="en-US" dirty="0" smtClean="0"/>
              <a:t>, manpower and editor)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2012: tW paper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joined the tW effort, I still work in the analysis but I’m also coordinating</a:t>
            </a:r>
          </a:p>
          <a:p>
            <a:r>
              <a:rPr lang="en-US" dirty="0" smtClean="0"/>
              <a:t>~10 people at the moment, 2 new institutions, </a:t>
            </a:r>
            <a:r>
              <a:rPr lang="en-US" b="1" dirty="0" smtClean="0">
                <a:solidFill>
                  <a:srgbClr val="663366"/>
                </a:solidFill>
              </a:rPr>
              <a:t>2 PhD students to write their thesis about tW</a:t>
            </a:r>
            <a:r>
              <a:rPr lang="en-US" dirty="0" smtClean="0"/>
              <a:t>, +1 new student ready for 2012 data </a:t>
            </a:r>
          </a:p>
          <a:p>
            <a:r>
              <a:rPr lang="en-US" dirty="0" smtClean="0"/>
              <a:t>Next goal in reach: </a:t>
            </a:r>
            <a:r>
              <a:rPr lang="en-US" b="1" dirty="0" smtClean="0">
                <a:solidFill>
                  <a:schemeClr val="accent3"/>
                </a:solidFill>
              </a:rPr>
              <a:t>PRL with CMS’s tW evidence </a:t>
            </a:r>
            <a:r>
              <a:rPr lang="en-US" dirty="0" smtClean="0"/>
              <a:t>(ATLAS just published the evidence just before ICHEP) using the full 2011 dataset</a:t>
            </a:r>
          </a:p>
          <a:p>
            <a:r>
              <a:rPr lang="en-US" dirty="0" smtClean="0"/>
              <a:t>Multivariate analysis (based on a BDT) and cut-based as cross-check</a:t>
            </a:r>
          </a:p>
          <a:p>
            <a:r>
              <a:rPr lang="en-US" u="sng" dirty="0" smtClean="0"/>
              <a:t>To enter CWR very soon (next week hopefully!)</a:t>
            </a:r>
          </a:p>
          <a:p>
            <a:r>
              <a:rPr lang="en-US" dirty="0" smtClean="0"/>
              <a:t>Internal CMS notes:</a:t>
            </a:r>
          </a:p>
          <a:p>
            <a:pPr lvl="1"/>
            <a:r>
              <a:rPr lang="en-US" b="1" dirty="0" smtClean="0"/>
              <a:t>CMS AN-2011/465</a:t>
            </a:r>
            <a:r>
              <a:rPr lang="en-US" dirty="0" smtClean="0"/>
              <a:t> </a:t>
            </a:r>
          </a:p>
          <a:p>
            <a:pPr lvl="1"/>
            <a:r>
              <a:rPr lang="en-US" b="1" dirty="0" smtClean="0"/>
              <a:t>CMS AN-2012/060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 descr="VUB_logo_comp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9929446">
            <a:off x="6642140" y="5548666"/>
            <a:ext cx="1653789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Coming soon!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September 1</a:t>
            </a:r>
            <a:r>
              <a:rPr lang="en-US" baseline="30000" dirty="0" smtClean="0"/>
              <a:t>st</a:t>
            </a:r>
            <a:r>
              <a:rPr lang="en-US" dirty="0" smtClean="0"/>
              <a:t> 2006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2835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Start of </a:t>
            </a:r>
            <a:r>
              <a:rPr lang="en-US" sz="2000" b="1" dirty="0" smtClean="0"/>
              <a:t>“FPI” </a:t>
            </a:r>
            <a:r>
              <a:rPr lang="en-US" sz="2000" b="1" dirty="0" smtClean="0">
                <a:solidFill>
                  <a:schemeClr val="accent1"/>
                </a:solidFill>
              </a:rPr>
              <a:t>PhD </a:t>
            </a:r>
            <a:r>
              <a:rPr lang="en-US" sz="2000" b="1" dirty="0" smtClean="0">
                <a:solidFill>
                  <a:schemeClr val="accent1"/>
                </a:solidFill>
              </a:rPr>
              <a:t>grant </a:t>
            </a:r>
            <a:r>
              <a:rPr lang="en-US" sz="2000" dirty="0" smtClean="0"/>
              <a:t>with University of Oviedo-IFCA</a:t>
            </a:r>
            <a:r>
              <a:rPr lang="en-US" sz="2000" dirty="0" smtClean="0"/>
              <a:t>, </a:t>
            </a:r>
            <a:r>
              <a:rPr lang="en-US" sz="2000" b="1" dirty="0" smtClean="0"/>
              <a:t>joined CMS</a:t>
            </a:r>
          </a:p>
          <a:p>
            <a:r>
              <a:rPr lang="en-US" sz="2000" dirty="0" smtClean="0"/>
              <a:t>Before that date:</a:t>
            </a:r>
          </a:p>
          <a:p>
            <a:pPr lvl="1"/>
            <a:r>
              <a:rPr lang="en-US" sz="2000" dirty="0" smtClean="0"/>
              <a:t>Obtained </a:t>
            </a:r>
            <a:r>
              <a:rPr lang="en-US" sz="2000" b="1" dirty="0" smtClean="0"/>
              <a:t>Physics degree</a:t>
            </a:r>
            <a:r>
              <a:rPr lang="en-US" sz="2000" b="1" dirty="0" smtClean="0"/>
              <a:t> </a:t>
            </a:r>
            <a:r>
              <a:rPr lang="en-US" dirty="0" smtClean="0"/>
              <a:t>i</a:t>
            </a:r>
            <a:r>
              <a:rPr lang="en-US" sz="2000" dirty="0" smtClean="0"/>
              <a:t>n </a:t>
            </a:r>
            <a:r>
              <a:rPr lang="en-US" sz="2000" dirty="0" smtClean="0"/>
              <a:t>June </a:t>
            </a:r>
            <a:r>
              <a:rPr lang="en-US" sz="2000" dirty="0" smtClean="0"/>
              <a:t>2005 (Universida</a:t>
            </a:r>
            <a:r>
              <a:rPr lang="en-US" dirty="0" smtClean="0"/>
              <a:t>d de Oviedo)</a:t>
            </a:r>
            <a:endParaRPr lang="en-US" sz="2000" dirty="0" smtClean="0"/>
          </a:p>
          <a:p>
            <a:pPr lvl="1"/>
            <a:r>
              <a:rPr lang="en-US" sz="2000" dirty="0" smtClean="0"/>
              <a:t>Joined the HEP Oviedo group right after, contributing </a:t>
            </a:r>
            <a:r>
              <a:rPr lang="en-US" sz="2000" dirty="0" smtClean="0"/>
              <a:t>(unofficially</a:t>
            </a:r>
            <a:r>
              <a:rPr lang="en-US" sz="2000" dirty="0" smtClean="0"/>
              <a:t>) to the Physics TDR effort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3" y="3429977"/>
            <a:ext cx="6176273" cy="28700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6219725"/>
            <a:ext cx="80777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The CMS Collaboration 2007 J. Phys. G: </a:t>
            </a:r>
            <a:r>
              <a:rPr lang="en-US" sz="1400" dirty="0" err="1" smtClean="0"/>
              <a:t>Nucl</a:t>
            </a:r>
            <a:r>
              <a:rPr lang="en-US" sz="1400" dirty="0" smtClean="0"/>
              <a:t>. Part. Phys. 34 995 doi:10.1088/0954-3899/34/6/S01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086058" y="3463106"/>
            <a:ext cx="2884217" cy="258532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starting point of my PhD studies was the Higgs to WW section of the TDR 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Right after the TDR was done,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I took over the Higgs to WW with two muons and two neutrinos in the final state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Picture 6" descr="universidad-de-Oviedo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8" name="Picture 7" descr="IFCAlo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</a:t>
            </a:r>
            <a:r>
              <a:rPr lang="en-US" dirty="0" smtClean="0"/>
              <a:t>e work and shifts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b="1" dirty="0" smtClean="0">
                <a:solidFill>
                  <a:srgbClr val="666699"/>
                </a:solidFill>
              </a:rPr>
              <a:t>Contact person for the local reconstruction of the strips</a:t>
            </a:r>
          </a:p>
          <a:p>
            <a:r>
              <a:rPr lang="en-US" dirty="0" smtClean="0"/>
              <a:t>Several </a:t>
            </a:r>
            <a:r>
              <a:rPr lang="en-US" b="1" dirty="0" smtClean="0"/>
              <a:t>developments of the code</a:t>
            </a:r>
            <a:r>
              <a:rPr lang="en-US" dirty="0" smtClean="0"/>
              <a:t>:</a:t>
            </a:r>
          </a:p>
          <a:p>
            <a:pPr lvl="1"/>
            <a:r>
              <a:rPr lang="en-US" sz="1882" dirty="0" smtClean="0"/>
              <a:t>Automatic Peak-Deconvolution mode switch (before it was made “by hand”)</a:t>
            </a:r>
          </a:p>
          <a:p>
            <a:pPr lvl="1"/>
            <a:r>
              <a:rPr lang="en-US" sz="1882" dirty="0" smtClean="0"/>
              <a:t>Removed possible occurrence of </a:t>
            </a:r>
            <a:r>
              <a:rPr lang="en-US" sz="1882" dirty="0" smtClean="0"/>
              <a:t>a</a:t>
            </a:r>
            <a:r>
              <a:rPr lang="en-US" sz="1882" dirty="0" smtClean="0"/>
              <a:t> mixed mode</a:t>
            </a:r>
          </a:p>
          <a:p>
            <a:pPr lvl="1"/>
            <a:r>
              <a:rPr lang="en-US" sz="1882" dirty="0" err="1" smtClean="0"/>
              <a:t>Det</a:t>
            </a:r>
            <a:r>
              <a:rPr lang="en-US" sz="1882" dirty="0" smtClean="0"/>
              <a:t> Id information removal from the strip clusters</a:t>
            </a:r>
          </a:p>
          <a:p>
            <a:pPr lvl="1"/>
            <a:r>
              <a:rPr lang="en-US" sz="1882" dirty="0" smtClean="0"/>
              <a:t>Reading information of FED errors from DQM files</a:t>
            </a:r>
          </a:p>
          <a:p>
            <a:pPr lvl="1"/>
            <a:r>
              <a:rPr lang="en-US" sz="1882" dirty="0" smtClean="0"/>
              <a:t>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Started doing shifts in 2008</a:t>
            </a:r>
            <a:endParaRPr lang="en-US" dirty="0" smtClean="0"/>
          </a:p>
          <a:p>
            <a:r>
              <a:rPr lang="en-US" dirty="0" smtClean="0"/>
              <a:t>I </a:t>
            </a:r>
            <a:r>
              <a:rPr lang="en-US" dirty="0" smtClean="0"/>
              <a:t>maintain a quota of &gt; 20 points/year (this year for example, 31</a:t>
            </a:r>
            <a:r>
              <a:rPr lang="en-US" dirty="0" smtClean="0"/>
              <a:t>)</a:t>
            </a:r>
          </a:p>
          <a:p>
            <a:r>
              <a:rPr lang="en-US" dirty="0" smtClean="0"/>
              <a:t>Different flavors:</a:t>
            </a:r>
          </a:p>
          <a:p>
            <a:pPr lvl="1"/>
            <a:r>
              <a:rPr lang="en-US" sz="1946" b="1" dirty="0" smtClean="0"/>
              <a:t>DT offline (2008)</a:t>
            </a:r>
          </a:p>
          <a:p>
            <a:pPr lvl="1"/>
            <a:r>
              <a:rPr lang="en-US" sz="1946" b="1" dirty="0" smtClean="0"/>
              <a:t>DT online (2008/2009)</a:t>
            </a:r>
          </a:p>
          <a:p>
            <a:pPr lvl="1"/>
            <a:r>
              <a:rPr lang="en-US" sz="1946" b="1" dirty="0" smtClean="0"/>
              <a:t>DT on call (2009/2010)</a:t>
            </a:r>
          </a:p>
          <a:p>
            <a:pPr lvl="1"/>
            <a:r>
              <a:rPr lang="en-US" sz="1946" b="1" dirty="0" smtClean="0"/>
              <a:t>Central DCS (2010/2011/2012)</a:t>
            </a:r>
          </a:p>
          <a:p>
            <a:pPr lvl="1"/>
            <a:r>
              <a:rPr lang="en-US" sz="1946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Shift Leader (2012)</a:t>
            </a:r>
          </a:p>
          <a:p>
            <a:pPr lvl="1"/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  <p:pic>
        <p:nvPicPr>
          <p:cNvPr id="8" name="Picture 7" descr="VUB_logo_comp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86" y="4696902"/>
            <a:ext cx="2076173" cy="15571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Member of different analysis review committees (ARC) since Summer 2011</a:t>
            </a:r>
          </a:p>
          <a:p>
            <a:r>
              <a:rPr lang="en-US" sz="1800" dirty="0" smtClean="0"/>
              <a:t>SUSY analysis: </a:t>
            </a:r>
            <a:r>
              <a:rPr lang="en-US" sz="1800" dirty="0" err="1" smtClean="0"/>
              <a:t>multileptons</a:t>
            </a:r>
            <a:r>
              <a:rPr lang="en-US" sz="1800" dirty="0" smtClean="0"/>
              <a:t> + MET</a:t>
            </a:r>
          </a:p>
          <a:p>
            <a:pPr lvl="1"/>
            <a:r>
              <a:rPr lang="en-US" sz="1800" b="1" dirty="0" smtClean="0">
                <a:solidFill>
                  <a:schemeClr val="accent4"/>
                </a:solidFill>
              </a:rPr>
              <a:t>SUS</a:t>
            </a:r>
            <a:r>
              <a:rPr lang="en-US" sz="1800" b="1" dirty="0" smtClean="0">
                <a:solidFill>
                  <a:schemeClr val="accent4"/>
                </a:solidFill>
              </a:rPr>
              <a:t>-11-019</a:t>
            </a:r>
            <a:r>
              <a:rPr lang="en-US" sz="1800" dirty="0" smtClean="0">
                <a:solidFill>
                  <a:schemeClr val="accent4"/>
                </a:solidFill>
              </a:rPr>
              <a:t>:</a:t>
            </a:r>
            <a:r>
              <a:rPr lang="en-US" sz="1800" dirty="0" smtClean="0">
                <a:solidFill>
                  <a:schemeClr val="accent4"/>
                </a:solidFill>
              </a:rPr>
              <a:t> </a:t>
            </a:r>
            <a:r>
              <a:rPr lang="en-US" sz="1800" dirty="0" smtClean="0"/>
              <a:t>“Search </a:t>
            </a:r>
            <a:r>
              <a:rPr lang="en-US" sz="1800" dirty="0" smtClean="0"/>
              <a:t>for Physics Beyond the Standard Model in Z + MET + Jets events at the </a:t>
            </a:r>
            <a:r>
              <a:rPr lang="en-US" sz="1800" dirty="0" smtClean="0"/>
              <a:t>LHC” </a:t>
            </a:r>
          </a:p>
          <a:p>
            <a:pPr lvl="1"/>
            <a:r>
              <a:rPr lang="en-US" sz="1800" b="1" dirty="0" smtClean="0">
                <a:solidFill>
                  <a:srgbClr val="999966"/>
                </a:solidFill>
              </a:rPr>
              <a:t>SUS-11-021:</a:t>
            </a:r>
            <a:r>
              <a:rPr lang="en-US" sz="1800" b="1" dirty="0" smtClean="0">
                <a:solidFill>
                  <a:srgbClr val="999966"/>
                </a:solidFill>
              </a:rPr>
              <a:t> </a:t>
            </a:r>
            <a:r>
              <a:rPr lang="en-US" sz="1800" dirty="0" smtClean="0"/>
              <a:t>“Search </a:t>
            </a:r>
            <a:r>
              <a:rPr lang="en-US" sz="1800" dirty="0" smtClean="0"/>
              <a:t>for physics beyond the standard model in events with a Z boson, jets and missing transverse </a:t>
            </a:r>
            <a:r>
              <a:rPr lang="en-US" sz="1800" dirty="0" smtClean="0"/>
              <a:t>energy”</a:t>
            </a:r>
          </a:p>
          <a:p>
            <a:pPr lvl="1">
              <a:buNone/>
            </a:pPr>
            <a:r>
              <a:rPr lang="en-US" sz="1800" b="1" dirty="0" smtClean="0"/>
              <a:t>	</a:t>
            </a:r>
            <a:r>
              <a:rPr lang="en-US" sz="1400" dirty="0" smtClean="0">
                <a:latin typeface="Book Antiqua"/>
                <a:cs typeface="Book Antiqua"/>
              </a:rPr>
              <a:t>Search for physics beyond the standard model in events with a Z boson, jets, and missing transverse energy in pp collisions at </a:t>
            </a:r>
            <a:r>
              <a:rPr lang="en-US" sz="1400" dirty="0" err="1" smtClean="0">
                <a:latin typeface="Book Antiqua"/>
                <a:cs typeface="Book Antiqua"/>
              </a:rPr>
              <a:t>sqrt(s</a:t>
            </a:r>
            <a:r>
              <a:rPr lang="en-US" sz="1400" dirty="0" smtClean="0">
                <a:latin typeface="Book Antiqua"/>
                <a:cs typeface="Book Antiqua"/>
              </a:rPr>
              <a:t>)= 7 TeV, CMS Collaboration (</a:t>
            </a:r>
            <a:r>
              <a:rPr lang="en-US" sz="1400" dirty="0" err="1" smtClean="0">
                <a:latin typeface="Book Antiqua"/>
                <a:cs typeface="Book Antiqua"/>
              </a:rPr>
              <a:t>Serguei</a:t>
            </a:r>
            <a:r>
              <a:rPr lang="en-US" sz="1400" dirty="0" smtClean="0">
                <a:latin typeface="Book Antiqua"/>
                <a:cs typeface="Book Antiqua"/>
              </a:rPr>
              <a:t> </a:t>
            </a:r>
            <a:r>
              <a:rPr lang="en-US" sz="1400" dirty="0" err="1" smtClean="0">
                <a:latin typeface="Book Antiqua"/>
                <a:cs typeface="Book Antiqua"/>
              </a:rPr>
              <a:t>Chatrchyan</a:t>
            </a:r>
            <a:r>
              <a:rPr lang="en-US" sz="1400" dirty="0" smtClean="0">
                <a:latin typeface="Book Antiqua"/>
                <a:cs typeface="Book Antiqua"/>
              </a:rPr>
              <a:t> et al.), Submitted to Physics Letters B, arXiv:1204.3774</a:t>
            </a:r>
            <a:endParaRPr lang="en-US" sz="1200" dirty="0" smtClean="0">
              <a:latin typeface="Book Antiqua"/>
              <a:cs typeface="Book Antiqua"/>
            </a:endParaRPr>
          </a:p>
          <a:p>
            <a:pPr lvl="1">
              <a:buNone/>
            </a:pPr>
            <a:endParaRPr lang="en-US" sz="1800" b="1" dirty="0" smtClean="0">
              <a:latin typeface="Book Antiqua"/>
              <a:cs typeface="Book Antiqua"/>
            </a:endParaRPr>
          </a:p>
          <a:p>
            <a:pPr lvl="1"/>
            <a:r>
              <a:rPr lang="en-US" sz="18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SUS-12-006 </a:t>
            </a:r>
            <a:r>
              <a:rPr lang="en-US" sz="18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(Ongoing)</a:t>
            </a:r>
            <a:r>
              <a:rPr lang="en-US" sz="1800" b="1" dirty="0" smtClean="0">
                <a:solidFill>
                  <a:srgbClr val="75367A"/>
                </a:solidFill>
              </a:rPr>
              <a:t>: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EWKino</a:t>
            </a:r>
            <a:r>
              <a:rPr lang="en-US" sz="1800" b="1" dirty="0" smtClean="0"/>
              <a:t> </a:t>
            </a:r>
            <a:r>
              <a:rPr lang="en-US" sz="1800" b="1" dirty="0" smtClean="0"/>
              <a:t>paper “</a:t>
            </a:r>
            <a:r>
              <a:rPr lang="en-US" sz="1800" dirty="0" smtClean="0"/>
              <a:t>Search for electroweak production of </a:t>
            </a:r>
            <a:r>
              <a:rPr lang="en-US" sz="1800" dirty="0" err="1" smtClean="0"/>
              <a:t>charginos</a:t>
            </a:r>
            <a:r>
              <a:rPr lang="en-US" sz="1800" dirty="0" smtClean="0"/>
              <a:t> </a:t>
            </a:r>
            <a:r>
              <a:rPr lang="en-US" sz="1800" dirty="0" smtClean="0"/>
              <a:t>and</a:t>
            </a:r>
            <a:r>
              <a:rPr lang="en-US" sz="1800" dirty="0" smtClean="0"/>
              <a:t> </a:t>
            </a:r>
            <a:r>
              <a:rPr lang="en-US" sz="1800" dirty="0" err="1" smtClean="0"/>
              <a:t>neutralinos</a:t>
            </a:r>
            <a:r>
              <a:rPr lang="en-US" sz="1800" dirty="0" smtClean="0"/>
              <a:t> </a:t>
            </a:r>
            <a:r>
              <a:rPr lang="en-US" sz="1800" dirty="0" smtClean="0"/>
              <a:t>using leptonic final states in pp collisions at</a:t>
            </a:r>
            <a:r>
              <a:rPr lang="en-US" sz="1800" dirty="0" smtClean="0"/>
              <a:t> </a:t>
            </a:r>
            <a:r>
              <a:rPr lang="en-US" sz="1800" dirty="0" err="1" smtClean="0"/>
              <a:t>sqrt(s</a:t>
            </a:r>
            <a:r>
              <a:rPr lang="en-US" sz="1800" dirty="0" smtClean="0"/>
              <a:t>) </a:t>
            </a:r>
            <a:r>
              <a:rPr lang="en-US" sz="1800" dirty="0" smtClean="0"/>
              <a:t>= 7 </a:t>
            </a:r>
            <a:r>
              <a:rPr lang="en-US" sz="1800" dirty="0" smtClean="0"/>
              <a:t>TeV” (6 supporting notes)</a:t>
            </a:r>
          </a:p>
          <a:p>
            <a:pPr lvl="1"/>
            <a:r>
              <a:rPr lang="en-US" sz="1800" i="1" dirty="0" smtClean="0"/>
              <a:t>SUS-12-007 (merged with SUS-12-006): WZ, ZZ + MET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 descr="VUB_logo_comp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iversidad-de-Oviedo-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7" name="Picture 6" descr="IFCA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491" y="0"/>
            <a:ext cx="2074422" cy="868846"/>
          </a:xfrm>
          <a:prstGeom prst="rect">
            <a:avLst/>
          </a:prstGeom>
        </p:spPr>
      </p:pic>
      <p:pic>
        <p:nvPicPr>
          <p:cNvPr id="8" name="Picture 7" descr="VUB_logo_compac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312" y="0"/>
            <a:ext cx="2268688" cy="718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98366"/>
            <a:ext cx="8421758" cy="4655053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P</a:t>
            </a:r>
            <a:r>
              <a:rPr lang="en-US" sz="1800" b="1" dirty="0" smtClean="0"/>
              <a:t>oster</a:t>
            </a:r>
            <a:r>
              <a:rPr lang="en-US" sz="1800" dirty="0" smtClean="0"/>
              <a:t> about Muon alignment sent to </a:t>
            </a:r>
            <a:r>
              <a:rPr lang="en-US" sz="1800" b="1" dirty="0" smtClean="0"/>
              <a:t>CHEP07</a:t>
            </a:r>
            <a:r>
              <a:rPr lang="en-US" sz="1800" dirty="0" smtClean="0"/>
              <a:t> (Victoria, Canada)</a:t>
            </a:r>
          </a:p>
          <a:p>
            <a:r>
              <a:rPr lang="en-US" sz="1800" dirty="0" smtClean="0"/>
              <a:t>Presented a </a:t>
            </a:r>
            <a:r>
              <a:rPr lang="en-US" sz="1800" b="1" dirty="0" smtClean="0"/>
              <a:t>poster</a:t>
            </a:r>
            <a:r>
              <a:rPr lang="en-US" sz="1800" dirty="0" smtClean="0"/>
              <a:t>, </a:t>
            </a:r>
            <a:r>
              <a:rPr lang="en-US" sz="1800" b="1" dirty="0" smtClean="0">
                <a:solidFill>
                  <a:srgbClr val="C96D07"/>
                </a:solidFill>
              </a:rPr>
              <a:t>ICHEP08</a:t>
            </a:r>
            <a:r>
              <a:rPr lang="en-US" sz="1800" dirty="0" smtClean="0"/>
              <a:t> (Philadelphia, United States): "</a:t>
            </a:r>
            <a:r>
              <a:rPr lang="en-US" sz="1800" dirty="0" smtClean="0"/>
              <a:t>Discovery </a:t>
            </a:r>
            <a:r>
              <a:rPr lang="en-US" sz="1800" dirty="0" smtClean="0"/>
              <a:t>Potential </a:t>
            </a:r>
            <a:r>
              <a:rPr lang="en-US" sz="1800" dirty="0" smtClean="0"/>
              <a:t>for the SM Higgs Boson in the H</a:t>
            </a:r>
            <a:r>
              <a:rPr lang="en-US" sz="1800" dirty="0" smtClean="0"/>
              <a:t> to </a:t>
            </a:r>
            <a:r>
              <a:rPr lang="en-US" sz="1800" dirty="0" smtClean="0"/>
              <a:t>WW</a:t>
            </a:r>
            <a:r>
              <a:rPr lang="en-US" sz="1800" dirty="0" smtClean="0"/>
              <a:t> to </a:t>
            </a:r>
            <a:r>
              <a:rPr lang="en-US" sz="1800" dirty="0" smtClean="0"/>
              <a:t>2l2 channel </a:t>
            </a:r>
            <a:r>
              <a:rPr lang="en-US" sz="1800" dirty="0" smtClean="0"/>
              <a:t>at LHC”</a:t>
            </a:r>
          </a:p>
          <a:p>
            <a:r>
              <a:rPr lang="en-US" sz="1800" b="1" dirty="0" smtClean="0"/>
              <a:t>Talk </a:t>
            </a:r>
            <a:r>
              <a:rPr lang="en-US" sz="1800" dirty="0" smtClean="0"/>
              <a:t>on behalf of </a:t>
            </a:r>
            <a:r>
              <a:rPr lang="en-US" sz="1800" b="1" dirty="0" smtClean="0"/>
              <a:t>ATLAS and CMS</a:t>
            </a:r>
            <a:r>
              <a:rPr lang="en-US" sz="1800" dirty="0" smtClean="0"/>
              <a:t>, </a:t>
            </a:r>
            <a:r>
              <a:rPr lang="en-US" sz="1800" b="1" dirty="0" smtClean="0"/>
              <a:t>PASCOS 2009 </a:t>
            </a:r>
            <a:r>
              <a:rPr lang="en-US" sz="1800" dirty="0" smtClean="0"/>
              <a:t>(Hamburg, Germany): </a:t>
            </a:r>
            <a:r>
              <a:rPr lang="en-US" sz="1800" dirty="0" smtClean="0"/>
              <a:t>"EW symmetry breaking at the </a:t>
            </a:r>
            <a:r>
              <a:rPr lang="en-US" sz="1800" dirty="0" smtClean="0"/>
              <a:t>LHC”</a:t>
            </a:r>
          </a:p>
          <a:p>
            <a:r>
              <a:rPr lang="en-US" sz="1800" b="1" dirty="0" smtClean="0">
                <a:solidFill>
                  <a:srgbClr val="666699"/>
                </a:solidFill>
              </a:rPr>
              <a:t>Plenary talk </a:t>
            </a:r>
            <a:r>
              <a:rPr lang="en-US" sz="1800" dirty="0" smtClean="0"/>
              <a:t>on behalf of </a:t>
            </a:r>
            <a:r>
              <a:rPr lang="en-US" sz="1800" b="1" dirty="0" smtClean="0"/>
              <a:t>ATLAS and CMS</a:t>
            </a:r>
            <a:r>
              <a:rPr lang="en-US" sz="1800" dirty="0" smtClean="0"/>
              <a:t>, </a:t>
            </a:r>
            <a:r>
              <a:rPr lang="en-US" sz="1800" b="1" dirty="0" smtClean="0"/>
              <a:t>BEACH 2010</a:t>
            </a:r>
            <a:r>
              <a:rPr lang="en-US" sz="1800" dirty="0" smtClean="0"/>
              <a:t> (Perugia, Italy): "</a:t>
            </a:r>
            <a:r>
              <a:rPr lang="en-US" sz="1800" dirty="0" smtClean="0"/>
              <a:t>Higgs Search Prospects at the </a:t>
            </a:r>
            <a:r>
              <a:rPr lang="en-US" sz="1800" dirty="0" smtClean="0"/>
              <a:t>LHC”</a:t>
            </a:r>
          </a:p>
          <a:p>
            <a:pPr>
              <a:buNone/>
            </a:pPr>
            <a:r>
              <a:rPr lang="en-US" sz="1800" dirty="0" smtClean="0"/>
              <a:t>	+ </a:t>
            </a:r>
            <a:r>
              <a:rPr lang="en-US" sz="1800" b="1" dirty="0" smtClean="0"/>
              <a:t>Chair </a:t>
            </a:r>
            <a:r>
              <a:rPr lang="en-US" sz="1800" b="1" dirty="0" smtClean="0"/>
              <a:t>of the session</a:t>
            </a:r>
            <a:r>
              <a:rPr lang="en-US" sz="1800" dirty="0" smtClean="0"/>
              <a:t> "Heavy Flavor Decays and Properties - I"</a:t>
            </a:r>
            <a:endParaRPr lang="en-US" sz="1800" dirty="0" smtClean="0"/>
          </a:p>
          <a:p>
            <a:r>
              <a:rPr lang="en-US" sz="1800" b="1" dirty="0" smtClean="0">
                <a:solidFill>
                  <a:srgbClr val="666699"/>
                </a:solidFill>
              </a:rPr>
              <a:t>Invited Plenary talk</a:t>
            </a:r>
            <a:r>
              <a:rPr lang="en-US" sz="1800" dirty="0" smtClean="0"/>
              <a:t>, </a:t>
            </a:r>
            <a:r>
              <a:rPr lang="en-US" sz="1800" b="1" dirty="0" smtClean="0"/>
              <a:t>II CPAN </a:t>
            </a:r>
            <a:r>
              <a:rPr lang="en-US" sz="1800" b="1" dirty="0" smtClean="0"/>
              <a:t>days </a:t>
            </a:r>
            <a:r>
              <a:rPr lang="en-US" sz="1800" dirty="0" smtClean="0"/>
              <a:t>(Valencia, Spain): "</a:t>
            </a:r>
            <a:r>
              <a:rPr lang="en-US" sz="1800" dirty="0" smtClean="0"/>
              <a:t>Higgs and SUSY searches in </a:t>
            </a:r>
            <a:r>
              <a:rPr lang="en-US" sz="1800" dirty="0" smtClean="0"/>
              <a:t>CMS”</a:t>
            </a:r>
          </a:p>
          <a:p>
            <a:r>
              <a:rPr lang="en-US" sz="1800" b="1" dirty="0" smtClean="0"/>
              <a:t>Chair of the poster session </a:t>
            </a:r>
            <a:r>
              <a:rPr lang="en-US" sz="1800" dirty="0" smtClean="0"/>
              <a:t>of the CMS Physics week in Brussels, 2011</a:t>
            </a:r>
          </a:p>
          <a:p>
            <a:r>
              <a:rPr lang="en-US" sz="1800" b="1" dirty="0" smtClean="0">
                <a:solidFill>
                  <a:srgbClr val="666699"/>
                </a:solidFill>
              </a:rPr>
              <a:t>Plenary </a:t>
            </a:r>
            <a:r>
              <a:rPr lang="en-US" sz="1800" b="1" dirty="0" smtClean="0">
                <a:solidFill>
                  <a:srgbClr val="666699"/>
                </a:solidFill>
              </a:rPr>
              <a:t>Talk </a:t>
            </a:r>
            <a:r>
              <a:rPr lang="en-US" sz="1800" dirty="0" smtClean="0"/>
              <a:t>on behalf of </a:t>
            </a:r>
            <a:r>
              <a:rPr lang="en-US" sz="1800" b="1" dirty="0" smtClean="0"/>
              <a:t>ATLAS and CMS</a:t>
            </a:r>
            <a:r>
              <a:rPr lang="en-US" sz="1800" dirty="0" smtClean="0"/>
              <a:t>, </a:t>
            </a:r>
            <a:r>
              <a:rPr lang="en-US" sz="1800" b="1" dirty="0" err="1" smtClean="0">
                <a:solidFill>
                  <a:schemeClr val="accent5">
                    <a:lumMod val="75000"/>
                  </a:schemeClr>
                </a:solidFill>
              </a:rPr>
              <a:t>Moriond</a:t>
            </a:r>
            <a:r>
              <a:rPr lang="en-US" sz="1800" b="1" dirty="0" smtClean="0">
                <a:solidFill>
                  <a:schemeClr val="accent5">
                    <a:lumMod val="75000"/>
                  </a:schemeClr>
                </a:solidFill>
              </a:rPr>
              <a:t> 2012 </a:t>
            </a:r>
            <a:r>
              <a:rPr lang="en-US" sz="1800" dirty="0" smtClean="0"/>
              <a:t>(</a:t>
            </a:r>
            <a:r>
              <a:rPr lang="en-US" sz="1800" dirty="0" smtClean="0"/>
              <a:t>La </a:t>
            </a:r>
            <a:r>
              <a:rPr lang="en-US" sz="1800" dirty="0" err="1" smtClean="0"/>
              <a:t>Thuile</a:t>
            </a:r>
            <a:r>
              <a:rPr lang="en-US" sz="1800" dirty="0" smtClean="0"/>
              <a:t>, Italy): "</a:t>
            </a:r>
            <a:r>
              <a:rPr lang="en-US" sz="1800" dirty="0" smtClean="0"/>
              <a:t>Single Top Production </a:t>
            </a:r>
            <a:r>
              <a:rPr lang="en-US" sz="1800" dirty="0" smtClean="0"/>
              <a:t>at </a:t>
            </a:r>
            <a:r>
              <a:rPr lang="en-US" sz="1800" dirty="0" err="1" smtClean="0"/>
              <a:t>sqrt(s</a:t>
            </a:r>
            <a:r>
              <a:rPr lang="en-US" sz="1800" dirty="0" smtClean="0"/>
              <a:t>) = 7TeV”</a:t>
            </a:r>
          </a:p>
          <a:p>
            <a:r>
              <a:rPr lang="en-US" sz="1800" b="1" dirty="0" smtClean="0"/>
              <a:t>Invited talk</a:t>
            </a:r>
            <a:r>
              <a:rPr lang="en-US" sz="1800" dirty="0" smtClean="0"/>
              <a:t>, </a:t>
            </a:r>
            <a:r>
              <a:rPr lang="en-US" sz="1800" dirty="0" smtClean="0"/>
              <a:t>4th generation and single-</a:t>
            </a:r>
            <a:r>
              <a:rPr lang="en-US" sz="1800" dirty="0" smtClean="0"/>
              <a:t>top </a:t>
            </a:r>
            <a:r>
              <a:rPr lang="en-US" sz="1800" dirty="0" smtClean="0"/>
              <a:t>Workshop</a:t>
            </a:r>
            <a:r>
              <a:rPr lang="en-US" sz="1800" dirty="0" smtClean="0"/>
              <a:t> 2012 (</a:t>
            </a:r>
            <a:r>
              <a:rPr lang="en-US" sz="1800" dirty="0" err="1" smtClean="0"/>
              <a:t>Leinsweiler</a:t>
            </a:r>
            <a:r>
              <a:rPr lang="en-US" sz="1800" dirty="0" smtClean="0"/>
              <a:t>, Germany</a:t>
            </a:r>
            <a:r>
              <a:rPr lang="en-US" sz="1800" dirty="0" smtClean="0"/>
              <a:t>)</a:t>
            </a:r>
            <a:r>
              <a:rPr lang="en-US" sz="1800" dirty="0" smtClean="0"/>
              <a:t>: </a:t>
            </a:r>
            <a:r>
              <a:rPr lang="en-US" sz="1800" dirty="0" smtClean="0"/>
              <a:t>"tW production at </a:t>
            </a:r>
            <a:r>
              <a:rPr lang="en-US" sz="1800" dirty="0" smtClean="0"/>
              <a:t>CMS”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Outreach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90271"/>
            <a:ext cx="4457148" cy="4263148"/>
          </a:xfrm>
        </p:spPr>
        <p:txBody>
          <a:bodyPr>
            <a:noAutofit/>
          </a:bodyPr>
          <a:lstStyle/>
          <a:p>
            <a:r>
              <a:rPr lang="en-US" sz="1600" dirty="0" smtClean="0"/>
              <a:t>CERN guide </a:t>
            </a:r>
          </a:p>
          <a:p>
            <a:r>
              <a:rPr lang="en-US" sz="1600" dirty="0" smtClean="0"/>
              <a:t>CMS guide</a:t>
            </a:r>
          </a:p>
          <a:p>
            <a:r>
              <a:rPr lang="en-US" sz="1600" dirty="0" smtClean="0"/>
              <a:t>Meet high school students for Q &amp; A in March 2009 (</a:t>
            </a:r>
            <a:r>
              <a:rPr lang="en-US" sz="1600" dirty="0" err="1" smtClean="0"/>
              <a:t>Do</a:t>
            </a:r>
            <a:r>
              <a:rPr lang="en-US" sz="1600" dirty="0" err="1" smtClean="0"/>
              <a:t>ña</a:t>
            </a:r>
            <a:r>
              <a:rPr lang="en-US" sz="1600" dirty="0" smtClean="0"/>
              <a:t> </a:t>
            </a:r>
            <a:r>
              <a:rPr lang="en-US" sz="1600" dirty="0" err="1" smtClean="0"/>
              <a:t>Jimena</a:t>
            </a:r>
            <a:r>
              <a:rPr lang="en-US" sz="1600" dirty="0" smtClean="0"/>
              <a:t> High school, </a:t>
            </a:r>
            <a:r>
              <a:rPr lang="en-US" sz="1600" dirty="0" err="1" smtClean="0"/>
              <a:t>Gijón</a:t>
            </a:r>
            <a:r>
              <a:rPr lang="en-US" sz="1600" dirty="0" smtClean="0"/>
              <a:t>, Spain)</a:t>
            </a:r>
          </a:p>
          <a:p>
            <a:r>
              <a:rPr lang="en-US" sz="1600" dirty="0" smtClean="0"/>
              <a:t>Workshop leader of </a:t>
            </a:r>
            <a:r>
              <a:rPr lang="en-US" sz="1600" dirty="0" smtClean="0"/>
              <a:t>the "Questions without answers at the LHC" session in the </a:t>
            </a:r>
            <a:r>
              <a:rPr lang="en-US" sz="1600" dirty="0" smtClean="0"/>
              <a:t>Expanding </a:t>
            </a:r>
            <a:r>
              <a:rPr lang="en-US" sz="1600" dirty="0" smtClean="0"/>
              <a:t>your horizons (EYH) conference in Geneva, 12th November </a:t>
            </a:r>
            <a:r>
              <a:rPr lang="en-US" sz="1600" dirty="0" smtClean="0"/>
              <a:t>2011 coordinating a group of 9 female LHC physicist receiving 3 groups of 45 girls (also from CMS in my session: Claudia </a:t>
            </a:r>
            <a:r>
              <a:rPr lang="en-US" sz="1600" dirty="0" err="1" smtClean="0"/>
              <a:t>Wulz</a:t>
            </a:r>
            <a:r>
              <a:rPr lang="en-US" sz="1600" dirty="0" smtClean="0"/>
              <a:t>,  B</a:t>
            </a:r>
            <a:r>
              <a:rPr lang="en-US" sz="1600" dirty="0" smtClean="0"/>
              <a:t>árbara </a:t>
            </a:r>
            <a:r>
              <a:rPr lang="en-US" sz="1600" dirty="0" err="1" smtClean="0"/>
              <a:t>Millán</a:t>
            </a:r>
            <a:r>
              <a:rPr lang="en-US" sz="1600" dirty="0" smtClean="0"/>
              <a:t> </a:t>
            </a:r>
            <a:r>
              <a:rPr lang="en-US" sz="1600" dirty="0" err="1" smtClean="0"/>
              <a:t>Mejías</a:t>
            </a:r>
            <a:r>
              <a:rPr lang="en-US" sz="1600" dirty="0" smtClean="0"/>
              <a:t>, </a:t>
            </a:r>
            <a:r>
              <a:rPr lang="en-US" sz="1600" dirty="0" err="1" smtClean="0"/>
              <a:t>María</a:t>
            </a:r>
            <a:r>
              <a:rPr lang="en-US" sz="1600" dirty="0" smtClean="0"/>
              <a:t> </a:t>
            </a:r>
            <a:r>
              <a:rPr lang="en-US" sz="1600" dirty="0" err="1" smtClean="0"/>
              <a:t>Cepeda</a:t>
            </a:r>
            <a:r>
              <a:rPr lang="en-US" sz="1600" dirty="0" smtClean="0"/>
              <a:t>) </a:t>
            </a:r>
            <a:r>
              <a:rPr lang="en-US" sz="1600" dirty="0" smtClean="0">
                <a:hlinkClick r:id="rId2"/>
              </a:rPr>
              <a:t>http://cms.web.cern.ch/news/cms-participates-expanding-your-</a:t>
            </a:r>
            <a:r>
              <a:rPr lang="en-US" sz="1600" dirty="0" smtClean="0">
                <a:hlinkClick r:id="rId2"/>
              </a:rPr>
              <a:t>horizons</a:t>
            </a:r>
            <a:endParaRPr lang="en-US" sz="1600" dirty="0" smtClean="0"/>
          </a:p>
          <a:p>
            <a:r>
              <a:rPr lang="en-US" sz="1600" dirty="0" smtClean="0"/>
              <a:t>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 descr="universidad-de-Oviedo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7" name="Picture 6" descr="IFCAlo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491" y="0"/>
            <a:ext cx="2074422" cy="868846"/>
          </a:xfrm>
          <a:prstGeom prst="rect">
            <a:avLst/>
          </a:prstGeom>
        </p:spPr>
      </p:pic>
      <p:pic>
        <p:nvPicPr>
          <p:cNvPr id="8" name="Picture 7" descr="VUB_logo_compac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312" y="0"/>
            <a:ext cx="2268688" cy="718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047" y="1698367"/>
            <a:ext cx="2300149" cy="17251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896" y="4553609"/>
            <a:ext cx="2300149" cy="15334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5312" y="3104372"/>
            <a:ext cx="2115562" cy="15866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2581" y="1398555"/>
            <a:ext cx="3269205" cy="17868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3" name="Picture 12" descr="universidad-de-Oviedo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14" name="Picture 13" descr="IFCAlo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pic>
        <p:nvPicPr>
          <p:cNvPr id="8" name="7 Imagen" descr="hww160_rphi_w.png"/>
          <p:cNvPicPr>
            <a:picLocks noChangeAspect="1"/>
          </p:cNvPicPr>
          <p:nvPr/>
        </p:nvPicPr>
        <p:blipFill>
          <a:blip r:embed="rId5" cstate="print"/>
          <a:srcRect t="6304"/>
          <a:stretch>
            <a:fillRect/>
          </a:stretch>
        </p:blipFill>
        <p:spPr>
          <a:xfrm>
            <a:off x="341376" y="1387971"/>
            <a:ext cx="3267784" cy="3434980"/>
          </a:xfrm>
          <a:prstGeom prst="rect">
            <a:avLst/>
          </a:prstGeom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707904" y="3045933"/>
            <a:ext cx="5256584" cy="332784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s-ES" sz="1800" dirty="0" smtClean="0">
                <a:cs typeface="Times New Roman" pitchFamily="18" charset="0"/>
              </a:rPr>
              <a:t>H </a:t>
            </a:r>
            <a:r>
              <a:rPr lang="es-ES" sz="1800" dirty="0" smtClean="0">
                <a:ea typeface="Arial Unicode MS"/>
                <a:cs typeface="Times New Roman" pitchFamily="18" charset="0"/>
              </a:rPr>
              <a:t>→ WW* → 2l2</a:t>
            </a:r>
            <a:r>
              <a:rPr lang="el-GR" sz="1800" dirty="0" smtClean="0">
                <a:ea typeface="Arial Unicode MS"/>
                <a:cs typeface="Times New Roman" pitchFamily="18" charset="0"/>
              </a:rPr>
              <a:t>ν</a:t>
            </a:r>
            <a:r>
              <a:rPr lang="en-US" sz="1800" dirty="0" smtClean="0">
                <a:ea typeface="Arial Unicode MS"/>
                <a:cs typeface="Times New Roman" pitchFamily="18" charset="0"/>
              </a:rPr>
              <a:t>,</a:t>
            </a:r>
            <a:r>
              <a:rPr lang="es-ES" sz="1800" dirty="0" smtClean="0">
                <a:cs typeface="Arial" charset="0"/>
              </a:rPr>
              <a:t> 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discovery channel </a:t>
            </a:r>
            <a:r>
              <a:rPr lang="en-US" sz="1800" dirty="0" smtClean="0">
                <a:cs typeface="Arial" charset="0"/>
              </a:rPr>
              <a:t>for a SM Higgs boson in a wide mass  range in the LHC</a:t>
            </a:r>
          </a:p>
          <a:p>
            <a:pPr>
              <a:lnSpc>
                <a:spcPct val="90000"/>
              </a:lnSpc>
            </a:pPr>
            <a:r>
              <a:rPr lang="en-US" sz="1800" dirty="0" smtClean="0">
                <a:cs typeface="Arial" charset="0"/>
              </a:rPr>
              <a:t>Branching ratio close to 1 in</a:t>
            </a:r>
            <a:r>
              <a:rPr lang="en-US" sz="1800" dirty="0">
                <a:cs typeface="Arial" charset="0"/>
              </a:rPr>
              <a:t>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2m</a:t>
            </a:r>
            <a:r>
              <a:rPr lang="en-US" sz="1800" b="1" baseline="-250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W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&lt; </a:t>
            </a:r>
            <a:r>
              <a:rPr lang="en-US" sz="18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</a:t>
            </a:r>
            <a:r>
              <a:rPr lang="en-US" sz="1800" b="1" baseline="-250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H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&lt; 2m</a:t>
            </a:r>
            <a:r>
              <a:rPr lang="en-US" sz="1800" b="1" baseline="-250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Z</a:t>
            </a:r>
            <a:r>
              <a:rPr lang="en-US" sz="1800" dirty="0" smtClean="0">
                <a:cs typeface="Arial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s-ES" sz="1800" dirty="0" smtClean="0">
                <a:cs typeface="Arial" charset="0"/>
              </a:rPr>
              <a:t>Clear </a:t>
            </a:r>
            <a:r>
              <a:rPr lang="es-ES" sz="18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experimental </a:t>
            </a:r>
            <a:r>
              <a:rPr lang="es-ES" sz="1800" b="1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signature</a:t>
            </a:r>
            <a:r>
              <a:rPr lang="es-ES" sz="1800" dirty="0" smtClean="0">
                <a:cs typeface="Arial" charset="0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s-ES" sz="1800" dirty="0" smtClean="0">
                <a:cs typeface="Arial" charset="0"/>
              </a:rPr>
              <a:t>2 </a:t>
            </a:r>
            <a:r>
              <a:rPr lang="es-ES" sz="1800" dirty="0" err="1" smtClean="0">
                <a:cs typeface="Arial" charset="0"/>
              </a:rPr>
              <a:t>high</a:t>
            </a:r>
            <a:r>
              <a:rPr lang="es-ES" sz="1800" dirty="0" smtClean="0">
                <a:cs typeface="Arial" charset="0"/>
              </a:rPr>
              <a:t> P</a:t>
            </a:r>
            <a:r>
              <a:rPr lang="es-ES" sz="1800" baseline="-25000" dirty="0" smtClean="0">
                <a:cs typeface="Arial" charset="0"/>
              </a:rPr>
              <a:t>T</a:t>
            </a:r>
            <a:r>
              <a:rPr lang="es-ES" sz="1800" dirty="0" smtClean="0">
                <a:cs typeface="Arial" charset="0"/>
              </a:rPr>
              <a:t> </a:t>
            </a:r>
            <a:r>
              <a:rPr lang="es-ES" sz="1800" dirty="0" err="1" smtClean="0">
                <a:cs typeface="Arial" charset="0"/>
              </a:rPr>
              <a:t>leptons</a:t>
            </a:r>
            <a:r>
              <a:rPr lang="es-ES" sz="1800" dirty="0" smtClean="0">
                <a:cs typeface="Arial" charset="0"/>
              </a:rPr>
              <a:t> </a:t>
            </a:r>
            <a:r>
              <a:rPr lang="es-ES" sz="1800" dirty="0" err="1" smtClean="0">
                <a:cs typeface="Arial" charset="0"/>
              </a:rPr>
              <a:t>with</a:t>
            </a:r>
            <a:r>
              <a:rPr lang="es-ES" sz="1800" dirty="0" smtClean="0">
                <a:cs typeface="Arial" charset="0"/>
              </a:rPr>
              <a:t> </a:t>
            </a:r>
            <a:r>
              <a:rPr lang="es-ES" sz="1800" dirty="0" err="1" smtClean="0">
                <a:cs typeface="Arial" charset="0"/>
              </a:rPr>
              <a:t>opposite</a:t>
            </a:r>
            <a:r>
              <a:rPr lang="es-ES" sz="1800" dirty="0" smtClean="0">
                <a:cs typeface="Arial" charset="0"/>
              </a:rPr>
              <a:t> </a:t>
            </a:r>
            <a:r>
              <a:rPr lang="es-ES" sz="1800" dirty="0" err="1" smtClean="0">
                <a:cs typeface="Arial" charset="0"/>
              </a:rPr>
              <a:t>charge</a:t>
            </a:r>
            <a:r>
              <a:rPr lang="es-ES" sz="1800" dirty="0" smtClean="0">
                <a:cs typeface="Arial" charset="0"/>
              </a:rPr>
              <a:t> and a </a:t>
            </a:r>
            <a:r>
              <a:rPr lang="en-AU" sz="1800" b="1" dirty="0" smtClean="0">
                <a:solidFill>
                  <a:schemeClr val="accent3"/>
                </a:solidFill>
              </a:rPr>
              <a:t>small transverse opening angle </a:t>
            </a:r>
            <a:r>
              <a:rPr lang="en-AU" sz="1800" dirty="0" smtClean="0"/>
              <a:t>(spin correlations)</a:t>
            </a:r>
          </a:p>
          <a:p>
            <a:pPr lvl="1">
              <a:lnSpc>
                <a:spcPct val="90000"/>
              </a:lnSpc>
              <a:buNone/>
            </a:pPr>
            <a:endParaRPr lang="en-AU" sz="1800" dirty="0" smtClean="0">
              <a:cs typeface="Arial" charset="0"/>
            </a:endParaRPr>
          </a:p>
          <a:p>
            <a:pPr lvl="1">
              <a:lnSpc>
                <a:spcPct val="90000"/>
              </a:lnSpc>
            </a:pPr>
            <a:endParaRPr lang="es-ES" sz="1800" dirty="0" smtClean="0">
              <a:cs typeface="Arial" charset="0"/>
            </a:endParaRPr>
          </a:p>
          <a:p>
            <a:pPr lvl="1">
              <a:lnSpc>
                <a:spcPct val="90000"/>
              </a:lnSpc>
            </a:pPr>
            <a:r>
              <a:rPr lang="es-ES" sz="1800" dirty="0" err="1" smtClean="0">
                <a:cs typeface="Arial" charset="0"/>
              </a:rPr>
              <a:t>Missing</a:t>
            </a:r>
            <a:r>
              <a:rPr lang="es-ES" sz="1800" dirty="0" smtClean="0">
                <a:cs typeface="Arial" charset="0"/>
              </a:rPr>
              <a:t> ET</a:t>
            </a:r>
          </a:p>
          <a:p>
            <a:pPr lvl="1"/>
            <a:r>
              <a:rPr lang="en-AU" sz="1800" dirty="0" smtClean="0"/>
              <a:t>No jets (gluon fusion)</a:t>
            </a:r>
            <a:endParaRPr lang="en-AU" sz="18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>
                <a:cs typeface="Times New Roman" pitchFamily="18" charset="0"/>
              </a:rPr>
              <a:t>SM H </a:t>
            </a:r>
            <a:r>
              <a:rPr lang="es-ES" dirty="0" smtClean="0">
                <a:ea typeface="Arial Unicode MS"/>
                <a:cs typeface="Times New Roman" pitchFamily="18" charset="0"/>
              </a:rPr>
              <a:t>→ WW* → 2µ2</a:t>
            </a:r>
            <a:r>
              <a:rPr lang="el-GR" dirty="0" smtClean="0">
                <a:ea typeface="Arial Unicode MS"/>
                <a:cs typeface="Times New Roman" pitchFamily="18" charset="0"/>
              </a:rPr>
              <a:t>ν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6" cstate="print">
            <a:alphaModFix/>
            <a:lum/>
          </a:blip>
          <a:srcRect/>
          <a:stretch>
            <a:fillRect/>
          </a:stretch>
        </p:blipFill>
        <p:spPr>
          <a:xfrm>
            <a:off x="4716016" y="5032396"/>
            <a:ext cx="3362714" cy="57606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45614" y="4586421"/>
            <a:ext cx="3312368" cy="1800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Backgrounds</a:t>
            </a:r>
            <a:r>
              <a:rPr lang="es-ES_tradnl" b="1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  <a:p>
            <a:r>
              <a:rPr lang="en-US" dirty="0" smtClean="0"/>
              <a:t>Real or </a:t>
            </a:r>
            <a:r>
              <a:rPr lang="en-US" dirty="0"/>
              <a:t>fake </a:t>
            </a:r>
            <a:r>
              <a:rPr lang="en-US" dirty="0" smtClean="0"/>
              <a:t>multi-lepton </a:t>
            </a:r>
            <a:r>
              <a:rPr lang="en-US" dirty="0"/>
              <a:t>final states + missing ET:</a:t>
            </a:r>
          </a:p>
          <a:p>
            <a:r>
              <a:rPr lang="en-US" i="1" dirty="0" smtClean="0"/>
              <a:t>‘irreducible’ 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WW 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(WZ, 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ZZ),</a:t>
            </a:r>
          </a:p>
          <a:p>
            <a:r>
              <a:rPr lang="en-US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ttbar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US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tW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),</a:t>
            </a:r>
          </a:p>
          <a:p>
            <a:r>
              <a:rPr lang="en-US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Drell-yan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W+jets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es-ES_tradnl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297D-F562-469F-BF11-871E97FA1F56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2944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14 TeV studies </a:t>
            </a:r>
            <a:r>
              <a:rPr lang="en-US" sz="2000" dirty="0" smtClean="0"/>
              <a:t>in Monte Carlo </a:t>
            </a:r>
          </a:p>
          <a:p>
            <a:r>
              <a:rPr lang="en-US" sz="2000" dirty="0" smtClean="0"/>
              <a:t>Study of the variables</a:t>
            </a:r>
          </a:p>
          <a:p>
            <a:r>
              <a:rPr lang="en-US" sz="2000" b="1" dirty="0">
                <a:solidFill>
                  <a:srgbClr val="663366"/>
                </a:solidFill>
              </a:rPr>
              <a:t>M</a:t>
            </a:r>
            <a:r>
              <a:rPr lang="en-US" sz="2000" b="1" dirty="0" smtClean="0">
                <a:solidFill>
                  <a:srgbClr val="663366"/>
                </a:solidFill>
              </a:rPr>
              <a:t>ass-dependent optimization of the cuts</a:t>
            </a:r>
            <a:r>
              <a:rPr lang="en-US" sz="2000" dirty="0" smtClean="0"/>
              <a:t>: </a:t>
            </a:r>
          </a:p>
          <a:p>
            <a:pPr lvl="1"/>
            <a:r>
              <a:rPr lang="en-US" sz="2000" dirty="0" smtClean="0"/>
              <a:t>low:(120, 130, 140) intermediate (150, 160, 170) and high (180, 190, 200)</a:t>
            </a:r>
          </a:p>
          <a:p>
            <a:pPr lvl="1"/>
            <a:r>
              <a:rPr lang="en-US" sz="2000" dirty="0" smtClean="0"/>
              <a:t>First estimations of ttbar background (b-tagging)</a:t>
            </a:r>
          </a:p>
          <a:p>
            <a:r>
              <a:rPr lang="en-US" sz="2000" b="1" dirty="0" smtClean="0">
                <a:solidFill>
                  <a:schemeClr val="accent3"/>
                </a:solidFill>
              </a:rPr>
              <a:t>PAS HIG-07-</a:t>
            </a:r>
            <a:r>
              <a:rPr lang="en-US" sz="2000" b="1" dirty="0" smtClean="0">
                <a:solidFill>
                  <a:schemeClr val="accent3"/>
                </a:solidFill>
              </a:rPr>
              <a:t>001</a:t>
            </a:r>
          </a:p>
          <a:p>
            <a:pPr lvl="1"/>
            <a:r>
              <a:rPr lang="en-US" sz="2000" u="sng" dirty="0" smtClean="0"/>
              <a:t>First Higgs PAS in which I participated</a:t>
            </a:r>
          </a:p>
          <a:p>
            <a:pPr lvl="1"/>
            <a:r>
              <a:rPr lang="en-US" sz="2000" dirty="0" smtClean="0"/>
              <a:t>14 TeV, 100pb</a:t>
            </a:r>
            <a:r>
              <a:rPr lang="en-US" sz="2000" baseline="30000" dirty="0" smtClean="0"/>
              <a:t>-1</a:t>
            </a:r>
          </a:p>
          <a:p>
            <a:pPr lvl="1"/>
            <a:r>
              <a:rPr lang="en-US" sz="2000" dirty="0" err="1" smtClean="0"/>
              <a:t>m</a:t>
            </a:r>
            <a:r>
              <a:rPr lang="en-US" sz="2000" baseline="-25000" dirty="0" err="1" smtClean="0"/>
              <a:t>H</a:t>
            </a:r>
            <a:r>
              <a:rPr lang="en-US" sz="2000" dirty="0" smtClean="0"/>
              <a:t> = </a:t>
            </a:r>
            <a:r>
              <a:rPr lang="en-US" sz="2000" dirty="0" smtClean="0"/>
              <a:t>160 GeV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419" y="4324020"/>
            <a:ext cx="5227052" cy="2339013"/>
          </a:xfrm>
          <a:prstGeom prst="rect">
            <a:avLst/>
          </a:prstGeom>
        </p:spPr>
      </p:pic>
      <p:pic>
        <p:nvPicPr>
          <p:cNvPr id="6" name="Picture 5" descr="universidad-de-Oviedo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7" name="Picture 6" descr="IFCAlo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r="47374"/>
          <a:stretch>
            <a:fillRect/>
          </a:stretch>
        </p:blipFill>
        <p:spPr>
          <a:xfrm>
            <a:off x="5950957" y="1093894"/>
            <a:ext cx="3193043" cy="2732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49" y="3522874"/>
            <a:ext cx="5308457" cy="2538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HIG-08-006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325225"/>
            <a:ext cx="5973013" cy="2727471"/>
          </a:xfrm>
        </p:spPr>
        <p:txBody>
          <a:bodyPr>
            <a:normAutofit/>
          </a:bodyPr>
          <a:lstStyle/>
          <a:p>
            <a:r>
              <a:rPr lang="en-US" sz="1800" dirty="0" smtClean="0"/>
              <a:t>Next public analysis, before the start of the data-taking:</a:t>
            </a:r>
            <a:r>
              <a:rPr lang="en-US" sz="1800" dirty="0" smtClean="0"/>
              <a:t> </a:t>
            </a:r>
          </a:p>
          <a:p>
            <a:pPr>
              <a:buNone/>
            </a:pPr>
            <a:r>
              <a:rPr lang="en-US" sz="1800" dirty="0" smtClean="0"/>
              <a:t>	</a:t>
            </a:r>
            <a:r>
              <a:rPr lang="en-US" sz="1800" b="1" dirty="0" smtClean="0">
                <a:solidFill>
                  <a:srgbClr val="75367A"/>
                </a:solidFill>
              </a:rPr>
              <a:t>14 </a:t>
            </a:r>
            <a:r>
              <a:rPr lang="en-US" sz="1800" b="1" dirty="0" smtClean="0">
                <a:solidFill>
                  <a:srgbClr val="75367A"/>
                </a:solidFill>
              </a:rPr>
              <a:t>TeV, 1fb</a:t>
            </a:r>
            <a:r>
              <a:rPr lang="en-US" sz="1800" b="1" baseline="30000" dirty="0" smtClean="0">
                <a:solidFill>
                  <a:srgbClr val="75367A"/>
                </a:solidFill>
              </a:rPr>
              <a:t>-1</a:t>
            </a:r>
          </a:p>
          <a:p>
            <a:r>
              <a:rPr lang="en-US" sz="1800" b="1" dirty="0" smtClean="0"/>
              <a:t>Mass dependent cuts</a:t>
            </a:r>
            <a:r>
              <a:rPr lang="en-US" sz="1800" dirty="0" smtClean="0"/>
              <a:t>, first multivariate analysis proposed</a:t>
            </a:r>
          </a:p>
          <a:p>
            <a:r>
              <a:rPr lang="en-US" sz="1800" b="1" dirty="0" smtClean="0">
                <a:solidFill>
                  <a:srgbClr val="75367A"/>
                </a:solidFill>
              </a:rPr>
              <a:t>Control regions for WW and tt </a:t>
            </a:r>
            <a:r>
              <a:rPr lang="en-US" sz="1800" dirty="0" smtClean="0"/>
              <a:t>and </a:t>
            </a:r>
            <a:r>
              <a:rPr lang="en-US" sz="1800" b="1" dirty="0" smtClean="0"/>
              <a:t>first fake lepton studies</a:t>
            </a:r>
          </a:p>
          <a:p>
            <a:r>
              <a:rPr lang="en-US" sz="1800" dirty="0" smtClean="0"/>
              <a:t>Prospective estimations of lepton and trigger efficiencies and systematic uncertainties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52626"/>
          <a:stretch>
            <a:fillRect/>
          </a:stretch>
        </p:blipFill>
        <p:spPr>
          <a:xfrm>
            <a:off x="6176214" y="3772827"/>
            <a:ext cx="2874382" cy="27324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88876" y="6115515"/>
            <a:ext cx="294372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 smtClean="0"/>
              <a:t>First significance </a:t>
            </a:r>
            <a:r>
              <a:rPr lang="en-US" dirty="0" smtClean="0"/>
              <a:t>estimations</a:t>
            </a:r>
            <a:endParaRPr lang="en-US" dirty="0"/>
          </a:p>
        </p:txBody>
      </p:sp>
      <p:pic>
        <p:nvPicPr>
          <p:cNvPr id="8" name="Picture 7" descr="universidad-de-Oviedo-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9" name="Picture 8" descr="IFCAlogo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564" y="1782057"/>
            <a:ext cx="4004365" cy="2672479"/>
          </a:xfrm>
          <a:prstGeom prst="rect">
            <a:avLst/>
          </a:prstGeom>
        </p:spPr>
      </p:pic>
      <p:pic>
        <p:nvPicPr>
          <p:cNvPr id="6" name="Picture 5" descr="universidad-de-Oviedo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7" name="Picture 6" descr="IFCAlo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2008: Tevatron </a:t>
            </a:r>
            <a:r>
              <a:rPr lang="en-US" dirty="0" smtClean="0"/>
              <a:t>exclusion </a:t>
            </a:r>
            <a:br>
              <a:rPr lang="en-US" dirty="0" smtClean="0"/>
            </a:br>
            <a:r>
              <a:rPr lang="en-US" dirty="0" smtClean="0"/>
              <a:t>LHC incident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6348"/>
            <a:ext cx="8229600" cy="2153475"/>
          </a:xfrm>
        </p:spPr>
        <p:txBody>
          <a:bodyPr>
            <a:noAutofit/>
          </a:bodyPr>
          <a:lstStyle/>
          <a:p>
            <a:r>
              <a:rPr lang="en-US" sz="1800" dirty="0" smtClean="0"/>
              <a:t>In </a:t>
            </a:r>
            <a:r>
              <a:rPr lang="en-US" sz="1800" dirty="0" smtClean="0"/>
              <a:t>September, the LHC starts operation, to be stopped 9 days later after an incident.</a:t>
            </a:r>
          </a:p>
          <a:p>
            <a:r>
              <a:rPr lang="en-US" sz="1800" dirty="0" smtClean="0"/>
              <a:t>The LHC plans are altered </a:t>
            </a:r>
            <a:r>
              <a:rPr lang="en-US" sz="1800" dirty="0" smtClean="0"/>
              <a:t>in a big way, it means not only a </a:t>
            </a:r>
            <a:r>
              <a:rPr lang="en-US" sz="1800" b="1" dirty="0" smtClean="0"/>
              <a:t>large delay</a:t>
            </a:r>
            <a:r>
              <a:rPr lang="en-US" sz="1800" dirty="0" smtClean="0"/>
              <a:t>, but also a </a:t>
            </a:r>
            <a:r>
              <a:rPr lang="en-US" sz="1800" b="1" dirty="0" smtClean="0"/>
              <a:t>change in the running conditions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The center of mass energy of the collisions will no more be 14TeV, but lower. </a:t>
            </a:r>
            <a:r>
              <a:rPr lang="en-US" sz="1800" b="1" dirty="0" smtClean="0">
                <a:solidFill>
                  <a:srgbClr val="666699"/>
                </a:solidFill>
              </a:rPr>
              <a:t>Several scenarios are considered (initially 6 or 10 TeV)</a:t>
            </a:r>
          </a:p>
        </p:txBody>
      </p:sp>
      <p:sp>
        <p:nvSpPr>
          <p:cNvPr id="8" name="Rectangle 7"/>
          <p:cNvSpPr/>
          <p:nvPr/>
        </p:nvSpPr>
        <p:spPr>
          <a:xfrm>
            <a:off x="519047" y="1924054"/>
            <a:ext cx="40750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 ICHEP2008, around one month before the startup of the LHC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dirty="0" smtClean="0">
                <a:solidFill>
                  <a:srgbClr val="666699"/>
                </a:solidFill>
              </a:rPr>
              <a:t> the Tevatron</a:t>
            </a:r>
            <a:r>
              <a:rPr lang="en-US" b="1" dirty="0" smtClean="0">
                <a:solidFill>
                  <a:srgbClr val="666699"/>
                </a:solidFill>
              </a:rPr>
              <a:t> experiments announce </a:t>
            </a:r>
            <a:r>
              <a:rPr lang="en-US" b="1" dirty="0" smtClean="0">
                <a:solidFill>
                  <a:srgbClr val="666699"/>
                </a:solidFill>
              </a:rPr>
              <a:t>the </a:t>
            </a:r>
            <a:r>
              <a:rPr lang="en-US" b="1" dirty="0" smtClean="0">
                <a:solidFill>
                  <a:srgbClr val="666699"/>
                </a:solidFill>
              </a:rPr>
              <a:t>exclusion of SM Higgs with </a:t>
            </a:r>
            <a:r>
              <a:rPr lang="en-US" b="1" dirty="0" err="1" smtClean="0">
                <a:solidFill>
                  <a:srgbClr val="666699"/>
                </a:solidFill>
              </a:rPr>
              <a:t>m</a:t>
            </a:r>
            <a:r>
              <a:rPr lang="en-US" b="1" baseline="-25000" dirty="0" err="1" smtClean="0">
                <a:solidFill>
                  <a:srgbClr val="666699"/>
                </a:solidFill>
              </a:rPr>
              <a:t>H</a:t>
            </a:r>
            <a:r>
              <a:rPr lang="en-US" b="1" dirty="0" smtClean="0">
                <a:solidFill>
                  <a:srgbClr val="666699"/>
                </a:solidFill>
              </a:rPr>
              <a:t> </a:t>
            </a:r>
            <a:r>
              <a:rPr lang="en-US" b="1" dirty="0" smtClean="0">
                <a:solidFill>
                  <a:srgbClr val="666699"/>
                </a:solidFill>
              </a:rPr>
              <a:t>~170GeV</a:t>
            </a:r>
            <a:r>
              <a:rPr lang="en-US" dirty="0" smtClean="0"/>
              <a:t>, close to our (then) favorite mass, </a:t>
            </a:r>
            <a:r>
              <a:rPr lang="en-US" dirty="0" smtClean="0"/>
              <a:t>160GeV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(This was the first plot of many that followed)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iversidad-de-Oviedo-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7" name="Picture 6" descr="IFCA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2009: Chamonix and 10 TeV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3391"/>
            <a:ext cx="4269409" cy="3362817"/>
          </a:xfrm>
        </p:spPr>
        <p:txBody>
          <a:bodyPr>
            <a:noAutofit/>
          </a:bodyPr>
          <a:lstStyle/>
          <a:p>
            <a:r>
              <a:rPr lang="en-US" sz="1800" dirty="0" smtClean="0"/>
              <a:t>We react rapidly by preparing </a:t>
            </a:r>
            <a:r>
              <a:rPr lang="en-US" sz="1800" b="1" dirty="0" smtClean="0">
                <a:solidFill>
                  <a:srgbClr val="666699"/>
                </a:solidFill>
              </a:rPr>
              <a:t>14 to 10 and 6 TeV estimations</a:t>
            </a:r>
            <a:r>
              <a:rPr lang="en-US" sz="1800" dirty="0" smtClean="0"/>
              <a:t>, by scaling using  the cross-section ratios and fast simulation </a:t>
            </a:r>
          </a:p>
          <a:p>
            <a:r>
              <a:rPr lang="en-US" sz="1800" dirty="0" smtClean="0"/>
              <a:t>A</a:t>
            </a:r>
            <a:r>
              <a:rPr lang="en-US" sz="1800" dirty="0" smtClean="0"/>
              <a:t> </a:t>
            </a:r>
            <a:r>
              <a:rPr lang="en-US" sz="1800" dirty="0" smtClean="0"/>
              <a:t>reduced group of people working tirelessly during </a:t>
            </a:r>
            <a:r>
              <a:rPr lang="en-US" sz="1800" dirty="0" smtClean="0"/>
              <a:t>Christmas 2008/Early 2009 </a:t>
            </a:r>
            <a:r>
              <a:rPr lang="en-US" sz="1800" dirty="0" smtClean="0"/>
              <a:t>to produce </a:t>
            </a:r>
            <a:r>
              <a:rPr lang="en-US" sz="1800" b="1" dirty="0" smtClean="0"/>
              <a:t>public estimations for</a:t>
            </a:r>
            <a:r>
              <a:rPr lang="en-US" sz="1800" b="1" dirty="0" smtClean="0"/>
              <a:t> Chamonix 2009</a:t>
            </a:r>
            <a:r>
              <a:rPr lang="en-US" sz="1800" dirty="0" smtClean="0"/>
              <a:t> (February) </a:t>
            </a:r>
          </a:p>
          <a:p>
            <a:r>
              <a:rPr lang="en-US" sz="1800" dirty="0" smtClean="0"/>
              <a:t>The estimations presented were only Higgs WW/ZZ and the combination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781" y="1572240"/>
            <a:ext cx="3960191" cy="383763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199" y="5637719"/>
            <a:ext cx="8229601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666699"/>
                </a:solidFill>
              </a:rPr>
              <a:t>10 </a:t>
            </a:r>
            <a:r>
              <a:rPr lang="en-US" b="1" dirty="0" smtClean="0">
                <a:solidFill>
                  <a:srgbClr val="666699"/>
                </a:solidFill>
              </a:rPr>
              <a:t>TeV</a:t>
            </a:r>
            <a:r>
              <a:rPr lang="en-US" b="1" dirty="0" smtClean="0">
                <a:solidFill>
                  <a:srgbClr val="666699"/>
                </a:solidFill>
              </a:rPr>
              <a:t> is the </a:t>
            </a:r>
            <a:r>
              <a:rPr lang="en-US" b="1" dirty="0" smtClean="0">
                <a:solidFill>
                  <a:srgbClr val="666699"/>
                </a:solidFill>
              </a:rPr>
              <a:t>most likely scenario</a:t>
            </a:r>
            <a:r>
              <a:rPr lang="en-US" dirty="0" smtClean="0"/>
              <a:t>,</a:t>
            </a:r>
            <a:r>
              <a:rPr lang="en-US" dirty="0" smtClean="0"/>
              <a:t> Monte </a:t>
            </a:r>
            <a:r>
              <a:rPr lang="en-US" dirty="0" smtClean="0"/>
              <a:t>Carlo</a:t>
            </a:r>
            <a:r>
              <a:rPr lang="en-US" dirty="0" smtClean="0"/>
              <a:t> samples are </a:t>
            </a:r>
            <a:r>
              <a:rPr lang="en-US" dirty="0" smtClean="0"/>
              <a:t>prepared and the full analysis is carried out (</a:t>
            </a:r>
            <a:r>
              <a:rPr lang="en-US" dirty="0" smtClean="0"/>
              <a:t>never made public, </a:t>
            </a:r>
            <a:r>
              <a:rPr lang="en-US" b="1" dirty="0" smtClean="0"/>
              <a:t>CMS AN 2009/139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dad-de-Oviedo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14" name="Picture 13" descr="IFCAlo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11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s-ES"/>
          </a:p>
        </p:txBody>
      </p:sp>
      <p:sp>
        <p:nvSpPr>
          <p:cNvPr id="12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7935-BD96-4349-BF3A-E276801C59AA}" type="slidenum">
              <a:rPr lang="es-ES"/>
              <a:pPr/>
              <a:t>8</a:t>
            </a:fld>
            <a:endParaRPr lang="es-ES"/>
          </a:p>
        </p:txBody>
      </p:sp>
      <p:pic>
        <p:nvPicPr>
          <p:cNvPr id="61466" name="Picture 2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322947" y="3883800"/>
            <a:ext cx="3174448" cy="2629563"/>
          </a:xfrm>
          <a:noFill/>
          <a:ln/>
        </p:spPr>
      </p:pic>
      <p:pic>
        <p:nvPicPr>
          <p:cNvPr id="61464" name="Picture 2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6" cstate="print"/>
          <a:srcRect t="4712"/>
          <a:stretch>
            <a:fillRect/>
          </a:stretch>
        </p:blipFill>
        <p:spPr>
          <a:xfrm>
            <a:off x="5372935" y="1638625"/>
            <a:ext cx="3393285" cy="2709863"/>
          </a:xfrm>
          <a:noFill/>
          <a:ln/>
        </p:spPr>
      </p:pic>
      <p:sp>
        <p:nvSpPr>
          <p:cNvPr id="61450" name="Rectangle 10"/>
          <p:cNvSpPr>
            <a:spLocks noGrp="1" noChangeArrowheads="1"/>
          </p:cNvSpPr>
          <p:nvPr>
            <p:ph type="title"/>
          </p:nvPr>
        </p:nvSpPr>
        <p:spPr>
          <a:xfrm>
            <a:off x="146259" y="672186"/>
            <a:ext cx="8964612" cy="594208"/>
          </a:xfrm>
        </p:spPr>
        <p:txBody>
          <a:bodyPr>
            <a:normAutofit fontScale="90000"/>
          </a:bodyPr>
          <a:lstStyle/>
          <a:p>
            <a:r>
              <a:rPr lang="es-ES" dirty="0"/>
              <a:t>CMS </a:t>
            </a:r>
            <a:r>
              <a:rPr lang="en-US" dirty="0"/>
              <a:t>projection for LHC@10TeV</a:t>
            </a:r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267732" y="1605496"/>
            <a:ext cx="5113337" cy="21605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s-ES" sz="1600" dirty="0"/>
              <a:t>LHC 2009 - 2010 luminosity performance – estimate: </a:t>
            </a:r>
            <a:r>
              <a:rPr lang="en-US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~</a:t>
            </a:r>
            <a:r>
              <a:rPr lang="es-ES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200pb</a:t>
            </a:r>
            <a:r>
              <a:rPr lang="es-ES" sz="1600" baseline="30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-1</a:t>
            </a:r>
            <a:r>
              <a:rPr lang="es-ES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of “good data</a:t>
            </a:r>
            <a:r>
              <a:rPr lang="es-ES" sz="1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”</a:t>
            </a:r>
          </a:p>
          <a:p>
            <a:pPr>
              <a:lnSpc>
                <a:spcPct val="80000"/>
              </a:lnSpc>
            </a:pPr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Strategy:</a:t>
            </a:r>
          </a:p>
          <a:p>
            <a:pPr lvl="1">
              <a:lnSpc>
                <a:spcPct val="80000"/>
              </a:lnSpc>
            </a:pPr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First understand detectors,</a:t>
            </a:r>
          </a:p>
          <a:p>
            <a:pPr lvl="1">
              <a:lnSpc>
                <a:spcPct val="80000"/>
              </a:lnSpc>
            </a:pPr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do SM measurements,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→ </a:t>
            </a:r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then search for the Higgs…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es-ES" sz="1600" b="1" dirty="0">
                <a:solidFill>
                  <a:srgbClr val="CC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 that possible in the early running?</a:t>
            </a:r>
          </a:p>
          <a:p>
            <a:pPr>
              <a:lnSpc>
                <a:spcPct val="80000"/>
              </a:lnSpc>
            </a:pPr>
            <a:endParaRPr lang="es-ES" sz="1600" b="1" dirty="0">
              <a:solidFill>
                <a:srgbClr val="CC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58" name="Text Box 18"/>
          <p:cNvSpPr txBox="1">
            <a:spLocks noChangeArrowheads="1"/>
          </p:cNvSpPr>
          <p:nvPr/>
        </p:nvSpPr>
        <p:spPr bwMode="auto">
          <a:xfrm>
            <a:off x="322947" y="6192818"/>
            <a:ext cx="26654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CMS </a:t>
            </a:r>
            <a:r>
              <a:rPr lang="es-ES" b="1" dirty="0"/>
              <a:t>AN-2009/020</a:t>
            </a:r>
            <a:r>
              <a:rPr lang="es-ES" sz="2800" b="1" dirty="0"/>
              <a:t> </a:t>
            </a:r>
          </a:p>
        </p:txBody>
      </p:sp>
      <p:sp>
        <p:nvSpPr>
          <p:cNvPr id="61467" name="Rectangle 27"/>
          <p:cNvSpPr>
            <a:spLocks noChangeArrowheads="1"/>
          </p:cNvSpPr>
          <p:nvPr/>
        </p:nvSpPr>
        <p:spPr bwMode="auto">
          <a:xfrm>
            <a:off x="4067175" y="5139978"/>
            <a:ext cx="45720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With roughly ~200 pb</a:t>
            </a:r>
            <a:r>
              <a:rPr lang="es-ES" sz="1600" b="1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-1</a:t>
            </a:r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reach sensitivity for a SM Higgs with m</a:t>
            </a:r>
            <a:r>
              <a:rPr lang="es-ES" sz="1600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~160-170 GeV/c</a:t>
            </a:r>
            <a:r>
              <a:rPr lang="es-ES" sz="1600" b="1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s-ES" sz="1600" b="1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(comparable to the current Tevatron sensitivity) </a:t>
            </a:r>
          </a:p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 region </a:t>
            </a:r>
            <a:r>
              <a:rPr lang="es-ES" sz="1600" b="1" u="sng" dirty="0"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just excluded</a:t>
            </a:r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 by Tevatron!!!</a:t>
            </a:r>
          </a:p>
        </p:txBody>
      </p:sp>
      <p:sp>
        <p:nvSpPr>
          <p:cNvPr id="61468" name="Rectangle 28"/>
          <p:cNvSpPr>
            <a:spLocks noChangeArrowheads="1"/>
          </p:cNvSpPr>
          <p:nvPr/>
        </p:nvSpPr>
        <p:spPr bwMode="auto">
          <a:xfrm>
            <a:off x="250825" y="3317447"/>
            <a:ext cx="45720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ES" sz="1600" b="1" dirty="0">
                <a:solidFill>
                  <a:srgbClr val="6666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CMS:</a:t>
            </a:r>
            <a:r>
              <a:rPr lang="es-ES" sz="1600" dirty="0"/>
              <a:t> 10 TeV projection using the combination of HWW and HZZ results @ 14 TeV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endParaRPr lang="es-ES" sz="1600" dirty="0"/>
          </a:p>
        </p:txBody>
      </p:sp>
      <p:sp>
        <p:nvSpPr>
          <p:cNvPr id="61469" name="Rectangle 29"/>
          <p:cNvSpPr>
            <a:spLocks noChangeArrowheads="1"/>
          </p:cNvSpPr>
          <p:nvPr/>
        </p:nvSpPr>
        <p:spPr bwMode="auto">
          <a:xfrm>
            <a:off x="3708400" y="4462312"/>
            <a:ext cx="51482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ES" sz="1600" dirty="0"/>
              <a:t>Signal and bkgd yields re-scaled 14→10 TeV: loss of a factor of 1.5 in sensitivity, or a factor of </a:t>
            </a:r>
            <a:r>
              <a:rPr lang="en-US" sz="1600" dirty="0"/>
              <a:t>~</a:t>
            </a:r>
            <a:r>
              <a:rPr lang="es-ES" sz="1600" dirty="0"/>
              <a:t>2 in luminosity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51261" y="118188"/>
            <a:ext cx="416336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 smtClean="0"/>
              <a:t>Slide that I presented in PASCOS, July 2009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dad-de-Oviedo-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5" name="Picture 4" descr="IFCA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2010: data @ 7 TeV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00533"/>
          </a:xfrm>
        </p:spPr>
        <p:txBody>
          <a:bodyPr>
            <a:noAutofit/>
          </a:bodyPr>
          <a:lstStyle/>
          <a:p>
            <a:r>
              <a:rPr lang="en-US" sz="2000" dirty="0" smtClean="0"/>
              <a:t>November 2009: Beams circulating again</a:t>
            </a:r>
          </a:p>
          <a:p>
            <a:r>
              <a:rPr lang="en-US" sz="2000" dirty="0" smtClean="0"/>
              <a:t>January 2010: Chamonix, decision to </a:t>
            </a:r>
            <a:r>
              <a:rPr lang="en-US" sz="2000" b="1" dirty="0" smtClean="0">
                <a:solidFill>
                  <a:srgbClr val="663366"/>
                </a:solidFill>
              </a:rPr>
              <a:t>run at 7 TeV </a:t>
            </a:r>
            <a:r>
              <a:rPr lang="en-US" sz="2000" dirty="0" smtClean="0"/>
              <a:t>(bye, bye 10 TeV studies)</a:t>
            </a:r>
          </a:p>
          <a:p>
            <a:r>
              <a:rPr lang="en-US" sz="2000" dirty="0" smtClean="0"/>
              <a:t>February 2010: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First theoretical estimations of cross-section and branching ratios for all the SM Higgs channels at 7 TeV</a:t>
            </a:r>
          </a:p>
          <a:p>
            <a:endParaRPr lang="en-US" sz="1600" dirty="0" smtClean="0"/>
          </a:p>
          <a:p>
            <a:pPr lvl="1">
              <a:buNone/>
            </a:pPr>
            <a:r>
              <a:rPr lang="en-US" sz="2000" dirty="0" smtClean="0"/>
              <a:t>	</a:t>
            </a:r>
            <a:r>
              <a:rPr lang="en-US" sz="1400" dirty="0" smtClean="0">
                <a:latin typeface="Book Antiqua"/>
                <a:cs typeface="Book Antiqua"/>
              </a:rPr>
              <a:t>Fabian </a:t>
            </a:r>
            <a:r>
              <a:rPr lang="en-US" sz="1400" dirty="0" err="1" smtClean="0">
                <a:latin typeface="Book Antiqua"/>
                <a:cs typeface="Book Antiqua"/>
              </a:rPr>
              <a:t>St</a:t>
            </a:r>
            <a:r>
              <a:rPr lang="en-US" sz="1400" dirty="0" err="1" smtClean="0">
                <a:latin typeface="Book Antiqua"/>
                <a:cs typeface="Book Antiqua"/>
              </a:rPr>
              <a:t>ö</a:t>
            </a:r>
            <a:r>
              <a:rPr lang="en-US" sz="1400" dirty="0" err="1" smtClean="0">
                <a:latin typeface="Book Antiqua"/>
                <a:cs typeface="Book Antiqua"/>
              </a:rPr>
              <a:t>ckli</a:t>
            </a:r>
            <a:r>
              <a:rPr lang="en-US" sz="1400" dirty="0" smtClean="0">
                <a:latin typeface="Book Antiqua"/>
                <a:cs typeface="Book Antiqua"/>
              </a:rPr>
              <a:t> </a:t>
            </a:r>
            <a:r>
              <a:rPr lang="en-US" sz="1400" dirty="0" smtClean="0">
                <a:latin typeface="Book Antiqua"/>
                <a:cs typeface="Book Antiqua"/>
              </a:rPr>
              <a:t>and Rebeca Gonzalez Suarez, for the CMS Higgs Working-Group, “SM Higgs Production Cross-Section and Branching-Ratios at 10 TeV and 7 </a:t>
            </a:r>
            <a:r>
              <a:rPr lang="en-US" sz="1400" dirty="0" smtClean="0">
                <a:latin typeface="Book Antiqua"/>
                <a:cs typeface="Book Antiqua"/>
              </a:rPr>
              <a:t>TeV” </a:t>
            </a:r>
            <a:r>
              <a:rPr lang="en-US" sz="1400" dirty="0" smtClean="0">
                <a:latin typeface="Book Antiqua"/>
                <a:cs typeface="Book Antiqua"/>
                <a:hlinkClick r:id="rId4"/>
              </a:rPr>
              <a:t>http://wwweth.cern.ch/HiggsCrossSections/</a:t>
            </a:r>
            <a:r>
              <a:rPr lang="en-US" sz="1400" dirty="0" smtClean="0">
                <a:latin typeface="Book Antiqua"/>
                <a:cs typeface="Book Antiqua"/>
              </a:rPr>
              <a:t> (obsolete)</a:t>
            </a:r>
            <a:endParaRPr lang="en-US" sz="1600" dirty="0" smtClean="0">
              <a:latin typeface="Book Antiqua"/>
              <a:cs typeface="Book Antiqua"/>
            </a:endParaRPr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March 2010: </a:t>
            </a:r>
            <a:r>
              <a:rPr lang="en-US" sz="2000" b="1" dirty="0" smtClean="0">
                <a:solidFill>
                  <a:schemeClr val="accent3"/>
                </a:solidFill>
              </a:rPr>
              <a:t>Collisions at 7 TeV</a:t>
            </a:r>
          </a:p>
          <a:p>
            <a:r>
              <a:rPr lang="en-US" sz="2000" dirty="0" smtClean="0"/>
              <a:t>May 2010: </a:t>
            </a:r>
            <a:r>
              <a:rPr lang="en-US" sz="2000" b="1" dirty="0" smtClean="0">
                <a:solidFill>
                  <a:schemeClr val="accent1"/>
                </a:solidFill>
              </a:rPr>
              <a:t>Estimations </a:t>
            </a:r>
            <a:r>
              <a:rPr lang="en-US" sz="2000" b="1" dirty="0" smtClean="0">
                <a:solidFill>
                  <a:schemeClr val="accent1"/>
                </a:solidFill>
              </a:rPr>
              <a:t>of the Higgs potential at 7 TeV </a:t>
            </a:r>
            <a:r>
              <a:rPr lang="en-US" sz="2000" dirty="0" smtClean="0"/>
              <a:t>(from scaled 14 TeV results) made public (we also prepared </a:t>
            </a:r>
            <a:r>
              <a:rPr lang="en-US" sz="2000" b="1" dirty="0" smtClean="0">
                <a:solidFill>
                  <a:srgbClr val="000000"/>
                </a:solidFill>
              </a:rPr>
              <a:t>estimations at 8 TeV</a:t>
            </a:r>
            <a:r>
              <a:rPr lang="en-US" sz="2000" dirty="0" smtClean="0"/>
              <a:t>!, plots are public)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889405" y="5881812"/>
            <a:ext cx="7489837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 smtClean="0"/>
              <a:t>7 TeV Monte Carlo ready, full analysis ready to perform (nothing public)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9/7/2012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2886</Words>
  <Application>Microsoft Macintosh PowerPoint</Application>
  <PresentationFormat>On-screen Show (4:3)</PresentationFormat>
  <Paragraphs>266</Paragraphs>
  <Slides>23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Overview of my work 2006 - present</vt:lpstr>
      <vt:lpstr>September 1st 2006</vt:lpstr>
      <vt:lpstr>SM H → WW* → 2µ2ν</vt:lpstr>
      <vt:lpstr>First contributions</vt:lpstr>
      <vt:lpstr>HIG-08-006</vt:lpstr>
      <vt:lpstr>2008: Tevatron exclusion  LHC incident</vt:lpstr>
      <vt:lpstr>2009: Chamonix and 10 TeV</vt:lpstr>
      <vt:lpstr>CMS projection for LHC@10TeV</vt:lpstr>
      <vt:lpstr>2010: data @ 7 TeV</vt:lpstr>
      <vt:lpstr>HWW projections @ 7TeV</vt:lpstr>
      <vt:lpstr>Work with early data (ICHEP 2010)</vt:lpstr>
      <vt:lpstr>In parallel during my PhD</vt:lpstr>
      <vt:lpstr>9 September 2010</vt:lpstr>
      <vt:lpstr>November 1st: Joined the VUB</vt:lpstr>
      <vt:lpstr>Single Top tW associated production</vt:lpstr>
      <vt:lpstr>tW dilepton topology</vt:lpstr>
      <vt:lpstr>PAS TOP – 11 – 022</vt:lpstr>
      <vt:lpstr>Summer result (2011)</vt:lpstr>
      <vt:lpstr>2012: tW paper</vt:lpstr>
      <vt:lpstr>Service work and shifts</vt:lpstr>
      <vt:lpstr>ARC activities</vt:lpstr>
      <vt:lpstr>Conferences</vt:lpstr>
      <vt:lpstr>Outreach activities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presentation </dc:title>
  <dc:subject/>
  <dc:creator>Rebeca Gonzalez Suarez</dc:creator>
  <cp:keywords/>
  <dc:description/>
  <cp:lastModifiedBy>Rebeca Gonzalez Suarez</cp:lastModifiedBy>
  <cp:revision>46</cp:revision>
  <dcterms:created xsi:type="dcterms:W3CDTF">2012-07-09T08:10:10Z</dcterms:created>
  <dcterms:modified xsi:type="dcterms:W3CDTF">2012-07-09T14:56:48Z</dcterms:modified>
  <cp:category/>
</cp:coreProperties>
</file>